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314" r:id="rId5"/>
    <p:sldId id="259" r:id="rId6"/>
    <p:sldId id="30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340" r:id="rId17"/>
    <p:sldId id="339" r:id="rId18"/>
    <p:sldId id="341" r:id="rId19"/>
    <p:sldId id="269" r:id="rId20"/>
    <p:sldId id="309" r:id="rId21"/>
    <p:sldId id="270" r:id="rId22"/>
    <p:sldId id="271" r:id="rId23"/>
    <p:sldId id="272" r:id="rId24"/>
    <p:sldId id="274" r:id="rId25"/>
    <p:sldId id="275" r:id="rId26"/>
    <p:sldId id="276" r:id="rId27"/>
    <p:sldId id="277" r:id="rId28"/>
    <p:sldId id="279" r:id="rId29"/>
    <p:sldId id="342" r:id="rId30"/>
    <p:sldId id="343" r:id="rId31"/>
    <p:sldId id="278" r:id="rId32"/>
    <p:sldId id="280" r:id="rId33"/>
    <p:sldId id="281" r:id="rId34"/>
    <p:sldId id="282" r:id="rId35"/>
    <p:sldId id="283" r:id="rId36"/>
    <p:sldId id="287" r:id="rId37"/>
    <p:sldId id="284" r:id="rId38"/>
    <p:sldId id="285" r:id="rId39"/>
    <p:sldId id="286" r:id="rId40"/>
    <p:sldId id="310" r:id="rId41"/>
    <p:sldId id="288" r:id="rId42"/>
    <p:sldId id="289" r:id="rId43"/>
    <p:sldId id="317" r:id="rId44"/>
    <p:sldId id="290" r:id="rId45"/>
    <p:sldId id="291" r:id="rId46"/>
    <p:sldId id="292" r:id="rId47"/>
    <p:sldId id="337" r:id="rId48"/>
    <p:sldId id="338" r:id="rId49"/>
    <p:sldId id="293" r:id="rId50"/>
    <p:sldId id="311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19" r:id="rId66"/>
    <p:sldId id="320" r:id="rId67"/>
    <p:sldId id="321" r:id="rId68"/>
    <p:sldId id="323" r:id="rId69"/>
    <p:sldId id="322" r:id="rId70"/>
    <p:sldId id="324" r:id="rId71"/>
    <p:sldId id="325" r:id="rId72"/>
    <p:sldId id="326" r:id="rId73"/>
    <p:sldId id="327" r:id="rId74"/>
    <p:sldId id="328" r:id="rId75"/>
    <p:sldId id="329" r:id="rId76"/>
    <p:sldId id="331" r:id="rId77"/>
    <p:sldId id="332" r:id="rId78"/>
    <p:sldId id="333" r:id="rId79"/>
    <p:sldId id="334" r:id="rId80"/>
    <p:sldId id="335" r:id="rId81"/>
    <p:sldId id="336" r:id="rId82"/>
    <p:sldId id="313" r:id="rId83"/>
    <p:sldId id="312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A1BFA-2B7B-4F5F-93C3-EFA8A7429BA2}" type="datetimeFigureOut">
              <a:rPr lang="en-HK" smtClean="0"/>
              <a:t>22/2/2022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BD074-7FD4-4B38-B87C-D24FE8A96E5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365530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A1BFA-2B7B-4F5F-93C3-EFA8A7429BA2}" type="datetimeFigureOut">
              <a:rPr lang="en-HK" smtClean="0"/>
              <a:t>22/2/2022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BD074-7FD4-4B38-B87C-D24FE8A96E5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79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A1BFA-2B7B-4F5F-93C3-EFA8A7429BA2}" type="datetimeFigureOut">
              <a:rPr lang="en-HK" smtClean="0"/>
              <a:t>22/2/2022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BD074-7FD4-4B38-B87C-D24FE8A96E5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1286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A1BFA-2B7B-4F5F-93C3-EFA8A7429BA2}" type="datetimeFigureOut">
              <a:rPr lang="en-HK" smtClean="0"/>
              <a:t>22/2/2022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BD074-7FD4-4B38-B87C-D24FE8A96E5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22641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A1BFA-2B7B-4F5F-93C3-EFA8A7429BA2}" type="datetimeFigureOut">
              <a:rPr lang="en-HK" smtClean="0"/>
              <a:t>22/2/2022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BD074-7FD4-4B38-B87C-D24FE8A96E5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42263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A1BFA-2B7B-4F5F-93C3-EFA8A7429BA2}" type="datetimeFigureOut">
              <a:rPr lang="en-HK" smtClean="0"/>
              <a:t>22/2/2022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BD074-7FD4-4B38-B87C-D24FE8A96E5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053031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A1BFA-2B7B-4F5F-93C3-EFA8A7429BA2}" type="datetimeFigureOut">
              <a:rPr lang="en-HK" smtClean="0"/>
              <a:t>22/2/2022</a:t>
            </a:fld>
            <a:endParaRPr lang="en-H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BD074-7FD4-4B38-B87C-D24FE8A96E5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7842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A1BFA-2B7B-4F5F-93C3-EFA8A7429BA2}" type="datetimeFigureOut">
              <a:rPr lang="en-HK" smtClean="0"/>
              <a:t>22/2/2022</a:t>
            </a:fld>
            <a:endParaRPr lang="en-H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BD074-7FD4-4B38-B87C-D24FE8A96E5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09336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A1BFA-2B7B-4F5F-93C3-EFA8A7429BA2}" type="datetimeFigureOut">
              <a:rPr lang="en-HK" smtClean="0"/>
              <a:t>22/2/2022</a:t>
            </a:fld>
            <a:endParaRPr lang="en-H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BD074-7FD4-4B38-B87C-D24FE8A96E5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74233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A1BFA-2B7B-4F5F-93C3-EFA8A7429BA2}" type="datetimeFigureOut">
              <a:rPr lang="en-HK" smtClean="0"/>
              <a:t>22/2/2022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BD074-7FD4-4B38-B87C-D24FE8A96E5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15113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A1BFA-2B7B-4F5F-93C3-EFA8A7429BA2}" type="datetimeFigureOut">
              <a:rPr lang="en-HK" smtClean="0"/>
              <a:t>22/2/2022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BD074-7FD4-4B38-B87C-D24FE8A96E5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2903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A1BFA-2B7B-4F5F-93C3-EFA8A7429BA2}" type="datetimeFigureOut">
              <a:rPr lang="en-HK" smtClean="0"/>
              <a:t>22/2/2022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BD074-7FD4-4B38-B87C-D24FE8A96E5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22821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aeldung.com/java-microbenchmark-harnes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ocs.spring.io/spring-framework/docs/current/javadoc-api/org/springframework/context/support/AbstractResourceBasedMessageSource.html#setCacheSeconds-int-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varmeego.sharepoint.com/:f:/s/Project-CRICRIS/ErBWT00dFRVMixdSzbiWOy0BU0mf786kAQ9DBNF0_8ZZxw?e=NN7IV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D1206-202D-4B88-BB52-EB2059D77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357" y="1122363"/>
            <a:ext cx="9895643" cy="2387600"/>
          </a:xfrm>
        </p:spPr>
        <p:txBody>
          <a:bodyPr/>
          <a:lstStyle/>
          <a:p>
            <a:r>
              <a:rPr lang="en-US" dirty="0"/>
              <a:t>DCM Tuning Skill Share Session</a:t>
            </a:r>
            <a:endParaRPr lang="en-H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6FD8B-AF6E-4EBE-9591-E4947AEB81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 only correctness matters</a:t>
            </a:r>
            <a:endParaRPr lang="en-HK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E87BF92-D302-4908-92CE-CEEE42977152}"/>
              </a:ext>
            </a:extLst>
          </p:cNvPr>
          <p:cNvSpPr txBox="1">
            <a:spLocks/>
          </p:cNvSpPr>
          <p:nvPr/>
        </p:nvSpPr>
        <p:spPr>
          <a:xfrm>
            <a:off x="9052263" y="6312609"/>
            <a:ext cx="3568824" cy="545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By Albert Ming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801719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2B261-689C-4F39-B88A-F6EEE5A27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B: Split and Merge on-the-fly</a:t>
            </a:r>
            <a:endParaRPr lang="en-H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D44DC4-D487-4C93-AF22-19174E183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7" y="1328475"/>
            <a:ext cx="10747160" cy="555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19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F8AB-B2F5-41A7-94B9-2B76580C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C: Operate on the char array instead</a:t>
            </a:r>
            <a:endParaRPr lang="en-H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7CD91-A1CF-42B3-92D2-AFF4567EB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3954"/>
            <a:ext cx="48101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27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7CC9-35B1-4E1E-9EDA-1967BFE6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D: A “caching” approach</a:t>
            </a:r>
            <a:endParaRPr lang="en-HK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40E8B1-2C56-4610-9B1E-B701E77C1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31" y="1362168"/>
            <a:ext cx="5538511" cy="51357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8090E8-BB2C-420E-8368-EC09D0B7F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199" y="1379923"/>
            <a:ext cx="6270073" cy="40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9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1BA95-711C-48B6-B4C0-EE7FD35A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A2968-6ADC-40A5-B076-30187DD59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above Strategies run fastest?</a:t>
            </a:r>
          </a:p>
          <a:p>
            <a:r>
              <a:rPr lang="en-US" dirty="0"/>
              <a:t>Strategy A: Split into list, merge, join</a:t>
            </a:r>
          </a:p>
          <a:p>
            <a:r>
              <a:rPr lang="en-US" dirty="0"/>
              <a:t>Strategy B: Split, merge, join on-the-fly</a:t>
            </a:r>
          </a:p>
          <a:p>
            <a:r>
              <a:rPr lang="en-US" dirty="0"/>
              <a:t>Strategy C: Split, merge, join, working on the char array</a:t>
            </a:r>
          </a:p>
          <a:p>
            <a:r>
              <a:rPr lang="en-US" dirty="0"/>
              <a:t>Strategy D: Pre-calculate all outputs, split, merge, join on-the-fly on the char array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027411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358C1-4ACD-481B-B56A-1F567C19B2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Tuning Demo 1</a:t>
            </a:r>
            <a:endParaRPr lang="en-HK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2EF557C-32F5-4CCA-B0CC-8DBD30547C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53759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BAF2E-DAA5-40F4-9953-DBD203480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 : JUnit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BCFC6-547B-4709-B381-AF9E6C11B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Strategy D looks fastest if you run the Junit Test</a:t>
            </a:r>
          </a:p>
          <a:p>
            <a:r>
              <a:rPr lang="en-US" dirty="0"/>
              <a:t>It is faster by a “little bit”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also that the result is different for every test</a:t>
            </a:r>
          </a:p>
          <a:p>
            <a:r>
              <a:rPr lang="en-US" dirty="0"/>
              <a:t>How can we sure the result is not due to variances?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6F5C6D-2021-4CFA-88CA-F1F7E7084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672" y="2836466"/>
            <a:ext cx="4336156" cy="18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18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BAF2E-DAA5-40F4-9953-DBD203480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 : JMH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BCFC6-547B-4709-B381-AF9E6C11B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JMH (Java Microbenchmark Harness</a:t>
            </a:r>
          </a:p>
          <a:p>
            <a:pPr lvl="1"/>
            <a:r>
              <a:rPr lang="en-US" dirty="0">
                <a:hlinkClick r:id="rId2"/>
              </a:rPr>
              <a:t>https://www.baeldung.com/java-microbenchmark-harness</a:t>
            </a:r>
            <a:endParaRPr lang="en-US" dirty="0"/>
          </a:p>
          <a:p>
            <a:pPr lvl="1"/>
            <a:r>
              <a:rPr lang="en-US" dirty="0"/>
              <a:t>https://github.com/openjdk/jmh</a:t>
            </a:r>
          </a:p>
          <a:p>
            <a:r>
              <a:rPr lang="en-US" dirty="0"/>
              <a:t>According to benchmark result, strategy C is the fastest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F9C50DB-939C-472F-9A08-07D58A0EE6F7}"/>
              </a:ext>
            </a:extLst>
          </p:cNvPr>
          <p:cNvSpPr txBox="1">
            <a:spLocks/>
          </p:cNvSpPr>
          <p:nvPr/>
        </p:nvSpPr>
        <p:spPr>
          <a:xfrm>
            <a:off x="838200" y="3686752"/>
            <a:ext cx="10515600" cy="2002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                  Mode  Cnt  Score   Error  Units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HK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TuningDemo1.testStrategyA  </a:t>
            </a:r>
            <a:r>
              <a:rPr lang="en-HK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avgt</a:t>
            </a:r>
            <a:r>
              <a:rPr lang="en-HK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5  0.091 ± 0.008   s/op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HK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TuningDemo1.testStrategyB  </a:t>
            </a:r>
            <a:r>
              <a:rPr lang="en-HK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avgt</a:t>
            </a:r>
            <a:r>
              <a:rPr lang="en-HK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5  0.085 ± 0.046   s/op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HK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TuningDemo1.testStrategyC  </a:t>
            </a:r>
            <a:r>
              <a:rPr lang="en-HK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avgt</a:t>
            </a:r>
            <a:r>
              <a:rPr lang="en-HK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5  0.038 ± 0.004   s/op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HK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TuningDemo1.testStrategyD  </a:t>
            </a:r>
            <a:r>
              <a:rPr lang="en-HK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avgt</a:t>
            </a:r>
            <a:r>
              <a:rPr lang="en-HK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5  0.056 ± 0.009   s/op</a:t>
            </a:r>
          </a:p>
        </p:txBody>
      </p:sp>
    </p:spTree>
    <p:extLst>
      <p:ext uri="{BB962C8B-B14F-4D97-AF65-F5344CB8AC3E}">
        <p14:creationId xmlns:p14="http://schemas.microsoft.com/office/powerpoint/2010/main" val="3028689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BAF2E-DAA5-40F4-9953-DBD203480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 : Conclusion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BCFC6-547B-4709-B381-AF9E6C11B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Strategy B is strictly better than strategy A, since it does not have any assumption in the input string. (Occam’s Razor)</a:t>
            </a:r>
          </a:p>
          <a:p>
            <a:r>
              <a:rPr lang="en-US" dirty="0"/>
              <a:t>Strategy C is the fastest implementation.</a:t>
            </a:r>
          </a:p>
          <a:p>
            <a:r>
              <a:rPr lang="en-US" dirty="0"/>
              <a:t>Code clarity is</a:t>
            </a:r>
            <a:r>
              <a:rPr lang="en-US" b="1" dirty="0">
                <a:solidFill>
                  <a:srgbClr val="FF0000"/>
                </a:solidFill>
              </a:rPr>
              <a:t> STILL </a:t>
            </a:r>
            <a:r>
              <a:rPr lang="en-US" dirty="0"/>
              <a:t>a matter and performance should not always supersede.</a:t>
            </a:r>
          </a:p>
          <a:p>
            <a:r>
              <a:rPr lang="en-US" dirty="0"/>
              <a:t>Try to read this code.</a:t>
            </a:r>
          </a:p>
          <a:p>
            <a:r>
              <a:rPr lang="en-US" dirty="0"/>
              <a:t>What does it do?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E805D3-38C8-45C9-85DB-2945451DC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400" y="3757230"/>
            <a:ext cx="6706181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72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BAF2E-DAA5-40F4-9953-DBD203480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BCFC6-547B-4709-B381-AF9E6C11B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KISS principle prevails</a:t>
            </a:r>
          </a:p>
          <a:p>
            <a:r>
              <a:rPr lang="en-US" dirty="0"/>
              <a:t>Do NOT create unnecessary objects</a:t>
            </a:r>
          </a:p>
          <a:p>
            <a:r>
              <a:rPr lang="en-US" dirty="0"/>
              <a:t>Do NOT perform unnecessary actions</a:t>
            </a:r>
          </a:p>
          <a:p>
            <a:r>
              <a:rPr lang="en-US" dirty="0"/>
              <a:t>Keep It Simple, Stupid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241355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7003-6E88-4DAF-ABF4-3949D8B06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2: DCM Conversion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0CDE6-7E7B-4737-9C8F-0A897B4BB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 are provided a table T1 such that</a:t>
            </a:r>
          </a:p>
          <a:p>
            <a:pPr lvl="1"/>
            <a:r>
              <a:rPr lang="en-US" dirty="0"/>
              <a:t>T1 contains 600M records.</a:t>
            </a:r>
          </a:p>
          <a:p>
            <a:pPr lvl="1"/>
            <a:r>
              <a:rPr lang="en-US" dirty="0"/>
              <a:t>T1 contains a primary key and the primary key range is known in advance</a:t>
            </a:r>
          </a:p>
          <a:p>
            <a:r>
              <a:rPr lang="en-US" dirty="0"/>
              <a:t>For each record r in the table, you would need to </a:t>
            </a:r>
          </a:p>
          <a:p>
            <a:pPr lvl="1"/>
            <a:r>
              <a:rPr lang="en-US" dirty="0"/>
              <a:t>Generate a JSON of r</a:t>
            </a:r>
          </a:p>
          <a:p>
            <a:pPr lvl="1"/>
            <a:r>
              <a:rPr lang="en-US" dirty="0"/>
              <a:t>Write the JSON of r to a file, each record will be in a separate line</a:t>
            </a:r>
          </a:p>
          <a:p>
            <a:pPr lvl="1"/>
            <a:r>
              <a:rPr lang="en-US" dirty="0"/>
              <a:t>That file should not be larger than 50MB </a:t>
            </a:r>
          </a:p>
          <a:p>
            <a:pPr lvl="1"/>
            <a:r>
              <a:rPr lang="en-US" dirty="0"/>
              <a:t>If the file is larger than 50MB, the next JSON will be written to the next file and so on.</a:t>
            </a:r>
          </a:p>
          <a:p>
            <a:pPr lvl="1"/>
            <a:r>
              <a:rPr lang="en-US" dirty="0"/>
              <a:t>The first file should be named T1_expectedResult.txt. If that exceeded 50MB, the output should go to T1_expectedResult_2.txt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Generate an insert SQL that will insert into table T2 where T2 contains a subset of columns of T1</a:t>
            </a:r>
          </a:p>
          <a:p>
            <a:r>
              <a:rPr lang="en-US" dirty="0"/>
              <a:t>Describe your strategy.</a:t>
            </a:r>
          </a:p>
          <a:p>
            <a:pPr marL="457200" lvl="1" indent="0">
              <a:buNone/>
            </a:pPr>
            <a:endParaRPr lang="en-HK" dirty="0"/>
          </a:p>
          <a:p>
            <a:pPr lvl="1"/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543413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F175-E1FD-41D8-BF95-02AEA9A9A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8AB9D-5CE6-4456-8092-93F1AD683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a “git blame” session</a:t>
            </a:r>
          </a:p>
          <a:p>
            <a:r>
              <a:rPr lang="en-US" dirty="0"/>
              <a:t>This is a skill sharing session</a:t>
            </a:r>
          </a:p>
          <a:p>
            <a:r>
              <a:rPr lang="en-US" dirty="0"/>
              <a:t>Focusing on Java-oriented tuning, tuning on SQL is skipped in this session.</a:t>
            </a:r>
          </a:p>
          <a:p>
            <a:r>
              <a:rPr lang="en-US" dirty="0"/>
              <a:t>Introduce techniques used in performance tuning</a:t>
            </a:r>
          </a:p>
          <a:p>
            <a:r>
              <a:rPr lang="en-US" dirty="0"/>
              <a:t>Write Java programs with performance in mind</a:t>
            </a:r>
          </a:p>
          <a:p>
            <a:r>
              <a:rPr lang="en-US" dirty="0"/>
              <a:t>Will use the tuning performed during DCM process as examples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669814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5363-3032-4F1C-9354-64BC6BBD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89AA5-E202-4793-9321-436A8031D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Suppose we have the following table T, where E is known to be the primary key of the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HK" dirty="0"/>
              <a:t>What we want is the JSONs, for example </a:t>
            </a:r>
            <a:r>
              <a:rPr lang="en-HK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{"A":"</a:t>
            </a:r>
            <a:r>
              <a:rPr lang="zh-TW" alt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中文</a:t>
            </a:r>
            <a:r>
              <a:rPr lang="en-US" altLang="zh-TW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HK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B":"Y", "</a:t>
            </a:r>
            <a:r>
              <a:rPr lang="en-HK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C":"Remarks</a:t>
            </a:r>
            <a:r>
              <a:rPr lang="en-HK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:", "D":"SLP", "E": 1} </a:t>
            </a:r>
          </a:p>
          <a:p>
            <a:r>
              <a:rPr lang="en-HK" dirty="0"/>
              <a:t>We also want an insert SQL into another table</a:t>
            </a:r>
          </a:p>
          <a:p>
            <a:endParaRPr lang="en-HK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8904A91-BCA7-4523-8C9C-14F2240DD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697104"/>
              </p:ext>
            </p:extLst>
          </p:nvPr>
        </p:nvGraphicFramePr>
        <p:xfrm>
          <a:off x="838200" y="2547300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43573685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9320481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1251523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396297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2066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244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中文</a:t>
                      </a:r>
                      <a:endParaRPr lang="en-HK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Remarks: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SLP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129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中文</a:t>
                      </a:r>
                      <a:endParaRPr lang="en-HK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中文</a:t>
                      </a:r>
                      <a:endParaRPr lang="en-HK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ZSLP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93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English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Hello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ZSA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314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English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中文</a:t>
                      </a:r>
                      <a:endParaRPr lang="en-HK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ZAR1L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042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French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ZAR1LS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08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625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FEA46-EBFF-4AFF-AA42-7A59A320F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2A: Naive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6DA05-5B4F-43EF-8A92-E79774195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record r in T1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GsonUtil</a:t>
            </a:r>
            <a:r>
              <a:rPr lang="en-US" dirty="0"/>
              <a:t> to generate a JSON from r</a:t>
            </a:r>
          </a:p>
          <a:p>
            <a:pPr lvl="1"/>
            <a:r>
              <a:rPr lang="en-US" dirty="0"/>
              <a:t>Write an insert SQL that could be run in </a:t>
            </a:r>
            <a:r>
              <a:rPr lang="en-US" dirty="0" err="1"/>
              <a:t>SQLPlus</a:t>
            </a:r>
            <a:r>
              <a:rPr lang="en-US" dirty="0"/>
              <a:t> which will insert r to another table T2 which has a subset of columns of T1</a:t>
            </a:r>
          </a:p>
          <a:p>
            <a:pPr lvl="1"/>
            <a:r>
              <a:rPr lang="en-US" dirty="0"/>
              <a:t>Write the JSON of r to a file</a:t>
            </a:r>
          </a:p>
          <a:p>
            <a:pPr lvl="1"/>
            <a:r>
              <a:rPr lang="en-US" dirty="0"/>
              <a:t>If the file is over 50MB, switch the file to be written to another file (</a:t>
            </a:r>
            <a:r>
              <a:rPr lang="en-US" dirty="0" err="1"/>
              <a:t>BufferedWriter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Question: 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2601558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DD97B-A6A9-496C-A82D-4BA09E298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: Study the Bottleneck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81FCE-C99E-4492-BC09-F2B5C5F09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profiler tools, or add logs to the code to see the bottleneck of the code</a:t>
            </a:r>
          </a:p>
          <a:p>
            <a:r>
              <a:rPr lang="en-US" dirty="0"/>
              <a:t>Check where the most time is spent on and attempt to tune that area first.</a:t>
            </a:r>
          </a:p>
          <a:p>
            <a:r>
              <a:rPr lang="en-US" dirty="0"/>
              <a:t>It serves no purpose to tune the code where 1% of the time is spent, while leaving the code where 99% of the time is spent untouched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06571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187A0-BB88-4A1A-B51B-632EB2DA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Original Code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A6A88-E173-4C86-BDD7-CAACADFFE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6F32F-C179-48B2-93C8-52B5445E1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825"/>
          <a:stretch/>
        </p:blipFill>
        <p:spPr>
          <a:xfrm>
            <a:off x="-1" y="1342470"/>
            <a:ext cx="13100985" cy="551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51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58034-ECC2-41FC-B668-0F4AF2C7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4F024-0A93-4D76-A293-8F86918F0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82717"/>
          </a:xfrm>
        </p:spPr>
        <p:txBody>
          <a:bodyPr/>
          <a:lstStyle/>
          <a:p>
            <a:r>
              <a:rPr lang="en-US" dirty="0"/>
              <a:t>A data set of 500k records </a:t>
            </a:r>
            <a:r>
              <a:rPr lang="en-US"/>
              <a:t>are tested </a:t>
            </a:r>
            <a:r>
              <a:rPr lang="en-US" dirty="0"/>
              <a:t>and the test requires 1671 seconds to complete</a:t>
            </a:r>
          </a:p>
          <a:p>
            <a:r>
              <a:rPr lang="en-US" dirty="0"/>
              <a:t>It could be seen that according to the logs, ACT11 is taking most of the time, in one order of magnitude higher than all the others.</a:t>
            </a:r>
            <a:endParaRPr lang="en-H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64B0F7-CAB0-4887-8E60-8E7493D94373}"/>
              </a:ext>
            </a:extLst>
          </p:cNvPr>
          <p:cNvSpPr txBox="1"/>
          <p:nvPr/>
        </p:nvSpPr>
        <p:spPr>
          <a:xfrm>
            <a:off x="909220" y="3570622"/>
            <a:ext cx="105155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ACT01   185960050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REC   321555341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ACT10    11102138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ACT11  1251906698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ACT02     6600809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ACT03    98336117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ACT04    90207420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ACT05     1957365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ACT06    21509993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ACT07    21102430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ACT08     1189094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ACT09    11162413</a:t>
            </a:r>
            <a:endParaRPr lang="en-H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614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3C5E8-E4A1-41E3-B525-EF155600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FFABF-8615-44CA-98F4-F6D77921D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ACT11 is the time required for </a:t>
            </a:r>
            <a:r>
              <a:rPr lang="en-US" dirty="0" err="1"/>
              <a:t>ResultSet.next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can be seen every 10</a:t>
            </a:r>
            <a:r>
              <a:rPr lang="en-US" baseline="30000" dirty="0"/>
              <a:t>th</a:t>
            </a:r>
            <a:r>
              <a:rPr lang="en-US" dirty="0"/>
              <a:t> call will cost an exceptionally amount of 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HK" dirty="0"/>
          </a:p>
          <a:p>
            <a:endParaRPr lang="en-H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C90A4E-EE5F-4930-9F4A-70FF0352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257424"/>
            <a:ext cx="11103372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2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137DA-CE5B-4809-BFFD-0DA72A48B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</a:t>
            </a:r>
            <a:endParaRPr lang="en-H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F5949A-AB98-4764-9FAA-9414906B6C42}"/>
              </a:ext>
            </a:extLst>
          </p:cNvPr>
          <p:cNvSpPr txBox="1"/>
          <p:nvPr/>
        </p:nvSpPr>
        <p:spPr>
          <a:xfrm>
            <a:off x="239697" y="1766656"/>
            <a:ext cx="118428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20200914 17:18:10.353|main|INFO |DCRA31 - ACT11 : 23414  [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rs.next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()]</a:t>
            </a:r>
          </a:p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20200914 17:18:10.354|main|INFO |DCRA31 - ACT11 : 387  [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rs.next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()]</a:t>
            </a:r>
          </a:p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20200914 17:18:10.354|main|INFO |DCRA31 - ACT11 : 210  [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rs.next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()]</a:t>
            </a:r>
          </a:p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20200914 17:18:10.355|main|INFO |DCRA31 - ACT11 : 148  [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rs.next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()]</a:t>
            </a:r>
          </a:p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20200914 17:18:10.355|main|INFO |DCRA31 - ACT11 : 163  [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rs.next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()]</a:t>
            </a:r>
          </a:p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20200914 17:18:10.356|main|INFO |DCRA31 - ACT11 : 141  [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rs.next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()]</a:t>
            </a:r>
          </a:p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20200914 17:18:10.356|main|INFO |DCRA31 - ACT11 : 134  [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rs.next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()]</a:t>
            </a:r>
          </a:p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20200914 17:18:10.357|main|INFO |DCRA31 - ACT11 : 199  [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rs.next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()]</a:t>
            </a:r>
          </a:p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20200914 17:18:10.357|main|INFO |DCRA31 - ACT11 : 162  [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rs.next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()]</a:t>
            </a:r>
          </a:p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20200914 17:18:10.358|main|INFO |DCRA31 - ACT11 : 135  [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rs.next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()]</a:t>
            </a:r>
          </a:p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20200914 17:18:10.377|main|INFO |DCRA31 - ACT11 : 20144  [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rs.next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()]</a:t>
            </a:r>
          </a:p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20200914 17:18:10.379|main|INFO |DCRA31 - ACT11 : 272  [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rs.next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()]</a:t>
            </a:r>
          </a:p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20200914 17:18:10.379|main|INFO |DCRA31 - ACT11 : 247  [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rs.next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()]</a:t>
            </a:r>
          </a:p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20200914 17:18:10.379|main|INFO |DCRA31 - ACT11 : 216  [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rs.next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()]</a:t>
            </a:r>
          </a:p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20200914 17:18:10.379|main|INFO |DCRA31 - ACT11 : 212  [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rs.next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()]</a:t>
            </a:r>
          </a:p>
        </p:txBody>
      </p:sp>
    </p:spTree>
    <p:extLst>
      <p:ext uri="{BB962C8B-B14F-4D97-AF65-F5344CB8AC3E}">
        <p14:creationId xmlns:p14="http://schemas.microsoft.com/office/powerpoint/2010/main" val="1281078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26FAE-548B-40D4-BD0B-D14F1E65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Fetch Size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C755F-A3E0-414D-A467-72E278C1F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 is the default fetch size for </a:t>
            </a:r>
            <a:r>
              <a:rPr lang="en-US" dirty="0" err="1"/>
              <a:t>ResultSet</a:t>
            </a:r>
            <a:r>
              <a:rPr lang="en-US" dirty="0"/>
              <a:t> in Oracle.</a:t>
            </a:r>
          </a:p>
          <a:p>
            <a:r>
              <a:rPr lang="en-US" dirty="0"/>
              <a:t>It follows that every extra fetch is costing much time, summing up to a huge amount</a:t>
            </a:r>
          </a:p>
          <a:p>
            <a:r>
              <a:rPr lang="en-US" dirty="0"/>
              <a:t>We need to change this fetch size to a higher value.</a:t>
            </a:r>
          </a:p>
          <a:p>
            <a:r>
              <a:rPr lang="en-US" dirty="0"/>
              <a:t>Since DCM process is a batch program, we can afford the memory required for speeding up.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535006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358C1-4ACD-481B-B56A-1F567C19B2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Tuning Demo 2</a:t>
            </a:r>
            <a:endParaRPr lang="en-HK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2EF557C-32F5-4CCA-B0CC-8DBD30547C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74030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DDE7-99D8-44BA-B961-BC4DF3E9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 : Conclusion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F17E1-CFCA-4841-B0CC-DFDFC9167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4748213"/>
          </a:xfrm>
        </p:spPr>
        <p:txBody>
          <a:bodyPr/>
          <a:lstStyle/>
          <a:p>
            <a:r>
              <a:rPr lang="en-HK" dirty="0"/>
              <a:t>The performance of the default fetch size is at least one order of magnitude slower</a:t>
            </a:r>
          </a:p>
        </p:txBody>
      </p:sp>
      <p:pic>
        <p:nvPicPr>
          <p:cNvPr id="4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011F424-3616-48BB-AA2D-EF7443EB9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9" y="2416605"/>
            <a:ext cx="11962402" cy="432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52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86A48-26AA-4F85-A955-06CACB4F4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2B52F-77E5-4143-90F9-249F655A5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80-20 Principle</a:t>
            </a:r>
          </a:p>
          <a:p>
            <a:r>
              <a:rPr lang="en-US" dirty="0"/>
              <a:t>Occam’s Razor</a:t>
            </a:r>
          </a:p>
          <a:p>
            <a:pPr lvl="1"/>
            <a:r>
              <a:rPr lang="en-US" dirty="0"/>
              <a:t>The solution with less assumptions is always the better one</a:t>
            </a:r>
          </a:p>
          <a:p>
            <a:r>
              <a:rPr lang="en-US" dirty="0"/>
              <a:t>Proactive VS reactive tuning</a:t>
            </a:r>
          </a:p>
          <a:p>
            <a:r>
              <a:rPr lang="en-US" dirty="0"/>
              <a:t>Performance can only be determined by testing!</a:t>
            </a:r>
          </a:p>
          <a:p>
            <a:r>
              <a:rPr lang="en-US" dirty="0"/>
              <a:t>Online System VS Batch Processing</a:t>
            </a:r>
          </a:p>
          <a:p>
            <a:r>
              <a:rPr lang="en-US" dirty="0"/>
              <a:t>Not only correctness matters. Performance VS Correctness</a:t>
            </a:r>
          </a:p>
          <a:p>
            <a:pPr lvl="1"/>
            <a:r>
              <a:rPr lang="en-US" dirty="0"/>
              <a:t>A correct program which runs for months is equivalent to an incorrect program!</a:t>
            </a:r>
          </a:p>
          <a:p>
            <a:r>
              <a:rPr lang="en-US" dirty="0"/>
              <a:t>Performance is an iterative process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001127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1737-B36E-4826-A974-1C4347F92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Demo2 : JMH 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F471A-107F-4986-BE17-0E84A2596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H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Benchmark                         Mode  </a:t>
            </a:r>
            <a:r>
              <a:rPr lang="en-H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en-H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Score   Error  Units</a:t>
            </a:r>
          </a:p>
          <a:p>
            <a:pPr marL="0" indent="0">
              <a:buNone/>
            </a:pPr>
            <a:r>
              <a:rPr lang="en-H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TuningDemo2.testDynamicFetchSize  </a:t>
            </a:r>
            <a:r>
              <a:rPr lang="en-H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avgt</a:t>
            </a:r>
            <a:r>
              <a:rPr lang="en-H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5  12.015 ± 7.409   s/op</a:t>
            </a:r>
          </a:p>
          <a:p>
            <a:pPr marL="0" indent="0">
              <a:buNone/>
            </a:pPr>
            <a:r>
              <a:rPr lang="en-H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TuningDemo2.testLargeFetchSize    </a:t>
            </a:r>
            <a:r>
              <a:rPr lang="en-HK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avgt</a:t>
            </a:r>
            <a:r>
              <a:rPr lang="en-HK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5   9.224 ± 8.379   s/op</a:t>
            </a:r>
          </a:p>
        </p:txBody>
      </p:sp>
    </p:spTree>
    <p:extLst>
      <p:ext uri="{BB962C8B-B14F-4D97-AF65-F5344CB8AC3E}">
        <p14:creationId xmlns:p14="http://schemas.microsoft.com/office/powerpoint/2010/main" val="2904055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DDE7-99D8-44BA-B961-BC4DF3E9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F17E1-CFCA-4841-B0CC-DFDFC9167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fetch size according to your needs</a:t>
            </a:r>
          </a:p>
          <a:p>
            <a:r>
              <a:rPr lang="en-US" dirty="0"/>
              <a:t>Set fetch size to a large value for batch processing</a:t>
            </a:r>
          </a:p>
          <a:p>
            <a:r>
              <a:rPr lang="en-US" dirty="0"/>
              <a:t>Use the calls provided by others (e.g. </a:t>
            </a:r>
            <a:r>
              <a:rPr lang="en-US" dirty="0" err="1"/>
              <a:t>selectForList</a:t>
            </a:r>
            <a:r>
              <a:rPr lang="en-US" dirty="0"/>
              <a:t> in Entity 2.0) instead of writing your own.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40518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942A9-3EFE-4DE4-991B-99416A38B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Fetch Size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AA593-3426-4F12-81A6-F83A458F1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setting fetch size to 5000 and retest on the data set of 500k records, the test can be completed in 457 seconds.</a:t>
            </a:r>
          </a:p>
          <a:p>
            <a:r>
              <a:rPr lang="en-US" dirty="0"/>
              <a:t>Comparing to 1671 seconds before, we are around 2.5 times faster than before.</a:t>
            </a:r>
          </a:p>
          <a:p>
            <a:r>
              <a:rPr lang="en-HK" dirty="0"/>
              <a:t>Using the profiling approach again, we found that checking the file size is 50MB each is spending a lot of time</a:t>
            </a:r>
          </a:p>
          <a:p>
            <a:r>
              <a:rPr lang="en-HK" dirty="0"/>
              <a:t>Next, we will explore the strategy of determining file size.</a:t>
            </a:r>
          </a:p>
        </p:txBody>
      </p:sp>
    </p:spTree>
    <p:extLst>
      <p:ext uri="{BB962C8B-B14F-4D97-AF65-F5344CB8AC3E}">
        <p14:creationId xmlns:p14="http://schemas.microsoft.com/office/powerpoint/2010/main" val="4029283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BB3E7-0B3F-4D3D-8D03-131E84378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File Size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833DE-0459-4056-BEAC-945655772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original approach:</a:t>
            </a:r>
          </a:p>
          <a:p>
            <a:pPr lvl="1"/>
            <a:r>
              <a:rPr lang="en-HK" dirty="0"/>
              <a:t>Get a 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BufferedWriter</a:t>
            </a:r>
            <a:r>
              <a:rPr lang="en-HK" dirty="0"/>
              <a:t> w for T1_expectedResult.txt</a:t>
            </a:r>
          </a:p>
          <a:p>
            <a:pPr lvl="1"/>
            <a:r>
              <a:rPr lang="en-HK" dirty="0"/>
              <a:t>For each record r in T1</a:t>
            </a:r>
          </a:p>
          <a:p>
            <a:pPr lvl="2"/>
            <a:r>
              <a:rPr lang="en-HK" dirty="0"/>
              <a:t>Write the JSON of r to w</a:t>
            </a:r>
          </a:p>
          <a:p>
            <a:pPr lvl="2"/>
            <a:r>
              <a:rPr lang="en-HK" dirty="0"/>
              <a:t>After writing, list the files L in the output folder with name T1_expectedResult*.txt</a:t>
            </a:r>
          </a:p>
          <a:p>
            <a:pPr lvl="2"/>
            <a:r>
              <a:rPr lang="en-HK" dirty="0"/>
              <a:t>Get the file with the largest number in the list L, let it be f</a:t>
            </a:r>
          </a:p>
          <a:p>
            <a:pPr lvl="2"/>
            <a:r>
              <a:rPr lang="en-HK" dirty="0"/>
              <a:t>If the file size of f exceeds 50MB, create the next file and open a 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BufferedWriter</a:t>
            </a:r>
            <a:r>
              <a:rPr lang="en-HK" dirty="0"/>
              <a:t> w</a:t>
            </a:r>
          </a:p>
          <a:p>
            <a:r>
              <a:rPr lang="en-HK" dirty="0"/>
              <a:t>Question: Can we do better?</a:t>
            </a:r>
          </a:p>
          <a:p>
            <a:r>
              <a:rPr lang="en-HK" dirty="0"/>
              <a:t>Question: How many times do we need to consult the file system if there are 600M records in T1?</a:t>
            </a:r>
          </a:p>
        </p:txBody>
      </p:sp>
    </p:spTree>
    <p:extLst>
      <p:ext uri="{BB962C8B-B14F-4D97-AF65-F5344CB8AC3E}">
        <p14:creationId xmlns:p14="http://schemas.microsoft.com/office/powerpoint/2010/main" val="1932806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5E812-B7AF-41DC-9474-BD1A09CB9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File Size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55470-DF5F-4DBA-A8E0-5F8601866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Note that we need to consult the file system 600M times if there are 600M records in T1.</a:t>
            </a:r>
          </a:p>
          <a:p>
            <a:r>
              <a:rPr lang="en-US" dirty="0"/>
              <a:t>The approach is great if we are going to find the file size of the </a:t>
            </a:r>
            <a:r>
              <a:rPr lang="en-US" b="1" dirty="0">
                <a:solidFill>
                  <a:srgbClr val="00B0F0"/>
                </a:solidFill>
              </a:rPr>
              <a:t>last </a:t>
            </a:r>
            <a:r>
              <a:rPr lang="en-US" dirty="0"/>
              <a:t>file that we are writing.</a:t>
            </a:r>
          </a:p>
          <a:p>
            <a:r>
              <a:rPr lang="en-US" dirty="0"/>
              <a:t>However, this is not the best approach if we are going to find the file size of the file that we are </a:t>
            </a:r>
            <a:r>
              <a:rPr lang="en-US" b="1" dirty="0">
                <a:solidFill>
                  <a:srgbClr val="00B0F0"/>
                </a:solidFill>
              </a:rPr>
              <a:t>currently</a:t>
            </a:r>
            <a:r>
              <a:rPr lang="en-US" dirty="0"/>
              <a:t> writing.</a:t>
            </a:r>
          </a:p>
          <a:p>
            <a:r>
              <a:rPr lang="en-US" dirty="0"/>
              <a:t>We know the file name of the file we are currently writing  and should not need to browse the file system.</a:t>
            </a:r>
          </a:p>
          <a:p>
            <a:r>
              <a:rPr lang="en-US" dirty="0"/>
              <a:t>Use 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CountingOutputStream</a:t>
            </a:r>
            <a:r>
              <a:rPr lang="en-HK" dirty="0"/>
              <a:t> from Apache that counts the number of bytes written instead of browsing file system for each record.</a:t>
            </a:r>
            <a:endParaRPr lang="en-US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410332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9A57-6B4E-4968-8272-D8141197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01B08-F730-45BB-BFE3-8B8508562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we know that T1 has a primary key, we can use this primary key to partition the table and perform the task in parallel.</a:t>
            </a:r>
          </a:p>
          <a:p>
            <a:r>
              <a:rPr lang="en-US" dirty="0"/>
              <a:t>Suppose we have 600M records, we can use 50 processes. Each process will handle a different range of primary keys.</a:t>
            </a:r>
          </a:p>
          <a:p>
            <a:r>
              <a:rPr lang="en-US" dirty="0"/>
              <a:t>Each process will only need to dump 12M records to JSON.</a:t>
            </a:r>
          </a:p>
          <a:p>
            <a:r>
              <a:rPr lang="en-US" dirty="0"/>
              <a:t>Since we are performing a batch process, we could use the CPU and RAM resource to speed up.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702524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9A57-6B4E-4968-8272-D8141197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01B08-F730-45BB-BFE3-8B8508562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sample results of using parallelism.</a:t>
            </a:r>
            <a:endParaRPr lang="en-HK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D48A11B-3092-4E1F-8C6E-743180FAAF45}"/>
              </a:ext>
            </a:extLst>
          </p:cNvPr>
          <p:cNvGraphicFramePr>
            <a:graphicFrameLocks noGrp="1"/>
          </p:cNvGraphicFramePr>
          <p:nvPr/>
        </p:nvGraphicFramePr>
        <p:xfrm>
          <a:off x="1135355" y="2743773"/>
          <a:ext cx="10352349" cy="3872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0783">
                  <a:extLst>
                    <a:ext uri="{9D8B030D-6E8A-4147-A177-3AD203B41FA5}">
                      <a16:colId xmlns:a16="http://schemas.microsoft.com/office/drawing/2014/main" val="2648827784"/>
                    </a:ext>
                  </a:extLst>
                </a:gridCol>
                <a:gridCol w="3450783">
                  <a:extLst>
                    <a:ext uri="{9D8B030D-6E8A-4147-A177-3AD203B41FA5}">
                      <a16:colId xmlns:a16="http://schemas.microsoft.com/office/drawing/2014/main" val="2367611756"/>
                    </a:ext>
                  </a:extLst>
                </a:gridCol>
                <a:gridCol w="3450783">
                  <a:extLst>
                    <a:ext uri="{9D8B030D-6E8A-4147-A177-3AD203B41FA5}">
                      <a16:colId xmlns:a16="http://schemas.microsoft.com/office/drawing/2014/main" val="4232774447"/>
                    </a:ext>
                  </a:extLst>
                </a:gridCol>
              </a:tblGrid>
              <a:tr h="553279">
                <a:tc>
                  <a:txBody>
                    <a:bodyPr/>
                    <a:lstStyle/>
                    <a:p>
                      <a:r>
                        <a:rPr lang="en-US" dirty="0"/>
                        <a:t>Total Number of Records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Process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(seconds)</a:t>
                      </a:r>
                      <a:endParaRPr lang="en-H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559003"/>
                  </a:ext>
                </a:extLst>
              </a:tr>
              <a:tr h="553279">
                <a:tc>
                  <a:txBody>
                    <a:bodyPr/>
                    <a:lstStyle/>
                    <a:p>
                      <a:r>
                        <a:rPr lang="en-US" dirty="0"/>
                        <a:t>5M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480</a:t>
                      </a:r>
                      <a:endParaRPr lang="en-H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532324"/>
                  </a:ext>
                </a:extLst>
              </a:tr>
              <a:tr h="553279">
                <a:tc>
                  <a:txBody>
                    <a:bodyPr/>
                    <a:lstStyle/>
                    <a:p>
                      <a:r>
                        <a:rPr lang="en-US" dirty="0"/>
                        <a:t>5M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  <a:endParaRPr lang="en-H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866137"/>
                  </a:ext>
                </a:extLst>
              </a:tr>
              <a:tr h="553279">
                <a:tc>
                  <a:txBody>
                    <a:bodyPr/>
                    <a:lstStyle/>
                    <a:p>
                      <a:r>
                        <a:rPr lang="en-US" dirty="0"/>
                        <a:t>6M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159</a:t>
                      </a:r>
                      <a:endParaRPr lang="en-H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602974"/>
                  </a:ext>
                </a:extLst>
              </a:tr>
              <a:tr h="553279">
                <a:tc>
                  <a:txBody>
                    <a:bodyPr/>
                    <a:lstStyle/>
                    <a:p>
                      <a:r>
                        <a:rPr lang="en-US" dirty="0"/>
                        <a:t>10M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281</a:t>
                      </a:r>
                      <a:endParaRPr lang="en-H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630435"/>
                  </a:ext>
                </a:extLst>
              </a:tr>
              <a:tr h="553279">
                <a:tc>
                  <a:txBody>
                    <a:bodyPr/>
                    <a:lstStyle/>
                    <a:p>
                      <a:r>
                        <a:rPr lang="en-US" dirty="0"/>
                        <a:t>40M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1320</a:t>
                      </a:r>
                      <a:endParaRPr lang="en-H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705838"/>
                  </a:ext>
                </a:extLst>
              </a:tr>
              <a:tr h="553279">
                <a:tc>
                  <a:txBody>
                    <a:bodyPr/>
                    <a:lstStyle/>
                    <a:p>
                      <a:r>
                        <a:rPr lang="en-US" dirty="0"/>
                        <a:t>40M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786</a:t>
                      </a:r>
                      <a:endParaRPr lang="en-H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461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1720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A0B3-371F-4CF7-A738-7781FC72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JDBC Upper Bound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11901-D9FE-41D4-A00A-2A6354574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Using parallelism, we could process 600M records using 40 processes in 12183 seconds (i.e., 3.38 hours).</a:t>
            </a:r>
          </a:p>
          <a:p>
            <a:r>
              <a:rPr lang="en-US" dirty="0"/>
              <a:t>We want to assess can we do better?</a:t>
            </a:r>
          </a:p>
          <a:p>
            <a:r>
              <a:rPr lang="en-US" dirty="0"/>
              <a:t>Suppose we just loop through 600M records and does nothing except dumping the JSON, what is the time required?</a:t>
            </a:r>
          </a:p>
          <a:p>
            <a:r>
              <a:rPr lang="en-US" dirty="0"/>
              <a:t>This is the upper bound of the conversion since we must need to loop through every record at least once via </a:t>
            </a:r>
            <a:r>
              <a:rPr lang="en-US" dirty="0" err="1"/>
              <a:t>ResultSet</a:t>
            </a:r>
            <a:r>
              <a:rPr lang="en-US" dirty="0"/>
              <a:t> and dump the JSON.</a:t>
            </a:r>
          </a:p>
          <a:p>
            <a:r>
              <a:rPr lang="en-US" dirty="0"/>
              <a:t>By testing, we could process 10M records in 65 seconds.</a:t>
            </a:r>
          </a:p>
          <a:p>
            <a:r>
              <a:rPr lang="en-US" dirty="0"/>
              <a:t>However, compare to the chart previously, we need 281 seconds to complete the conversion.</a:t>
            </a:r>
          </a:p>
          <a:p>
            <a:r>
              <a:rPr lang="en-US" dirty="0"/>
              <a:t>Where is the time sink?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640278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E207-6E40-4EF8-B444-EC851B949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SQL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C8D0E-8E74-4AE8-A3C7-393ADC71C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column in each record, we used the Strategy A to generate the SQL from the input string </a:t>
            </a:r>
          </a:p>
          <a:p>
            <a:r>
              <a:rPr lang="en-US" dirty="0"/>
              <a:t>We used a faster strategy to generate the SQL from the input string, and indeed saw a noticeable performance gain on a large data set.</a:t>
            </a:r>
          </a:p>
          <a:p>
            <a:r>
              <a:rPr lang="en-US" dirty="0"/>
              <a:t>The faster strategy improved over one hour over strategy A on a 600M dataset.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447494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6B7E2-A8FA-4028-810A-5DE780A2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D25B5-FC48-4207-AF95-3AE1B4168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have 600M JSONs in files, each with a primary key and some column values.</a:t>
            </a:r>
          </a:p>
          <a:p>
            <a:r>
              <a:rPr lang="en-US" dirty="0"/>
              <a:t>Each line in the file is a JSON.</a:t>
            </a:r>
          </a:p>
          <a:p>
            <a:r>
              <a:rPr lang="en-US" dirty="0"/>
              <a:t>The primary keys of the JSONs in the file are assumed to be sorted.</a:t>
            </a:r>
          </a:p>
          <a:p>
            <a:r>
              <a:rPr lang="en-US" dirty="0"/>
              <a:t>We know the source of table where the JSONs are selected from.</a:t>
            </a:r>
          </a:p>
          <a:p>
            <a:r>
              <a:rPr lang="en-US" dirty="0"/>
              <a:t>For each JSON, we would like to retrieve the data from database using the primary key in the JSON. Then we dump the record as JSON in an output file.</a:t>
            </a:r>
          </a:p>
          <a:p>
            <a:r>
              <a:rPr lang="en-US" dirty="0"/>
              <a:t>Describe your strategy.</a:t>
            </a:r>
          </a:p>
        </p:txBody>
      </p:sp>
    </p:spTree>
    <p:extLst>
      <p:ext uri="{BB962C8B-B14F-4D97-AF65-F5344CB8AC3E}">
        <p14:creationId xmlns:p14="http://schemas.microsoft.com/office/powerpoint/2010/main" val="1390310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F0D7-3293-4EFF-9990-550F4541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sharing session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365E8-0B9F-4BE2-8E2D-71D1CB536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go through scenarios encountered during DCM migration.</a:t>
            </a:r>
          </a:p>
          <a:p>
            <a:r>
              <a:rPr lang="en-US" dirty="0"/>
              <a:t>The case is often simplified or modified to capture the central idea only.</a:t>
            </a:r>
          </a:p>
          <a:p>
            <a:r>
              <a:rPr lang="en-US" dirty="0"/>
              <a:t>To get the most out from this session, you are advised to</a:t>
            </a:r>
          </a:p>
          <a:p>
            <a:pPr lvl="1"/>
            <a:r>
              <a:rPr lang="en-US" dirty="0"/>
              <a:t>Read the slides before the presentation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Think</a:t>
            </a:r>
            <a:r>
              <a:rPr lang="en-US" dirty="0"/>
              <a:t> about your strategy for each scenario</a:t>
            </a:r>
          </a:p>
          <a:p>
            <a:pPr lvl="1"/>
            <a:r>
              <a:rPr lang="en-US" dirty="0"/>
              <a:t>Discuss the strategy during the presentation</a:t>
            </a:r>
          </a:p>
          <a:p>
            <a:r>
              <a:rPr lang="en-US" dirty="0"/>
              <a:t>For each scenario, we will iteratively go through the process of performance tuning and reach faster and better solutions.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9920264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698B5-8223-4B37-8297-CCEDC5A2D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64EC9-40D1-4265-BDC7-1F4A8A1B9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are given the JSON, which we know is from table T</a:t>
            </a:r>
          </a:p>
          <a:p>
            <a:pPr lvl="1"/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{"A":"</a:t>
            </a:r>
            <a:r>
              <a:rPr lang="zh-TW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中文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B":"Y", "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C":"Remarks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:", "D":"SLP", "E": 1}</a:t>
            </a:r>
          </a:p>
          <a:p>
            <a:pPr lvl="1"/>
            <a:endParaRPr lang="en-H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HK" dirty="0"/>
              <a:t>Our goal is to use JDBC to select from the table T where the primary key (E) is equal to 1, and check the fields A, B, C, D and see whether the fields are equal to the ones in the JSON.</a:t>
            </a:r>
          </a:p>
        </p:txBody>
      </p:sp>
    </p:spTree>
    <p:extLst>
      <p:ext uri="{BB962C8B-B14F-4D97-AF65-F5344CB8AC3E}">
        <p14:creationId xmlns:p14="http://schemas.microsoft.com/office/powerpoint/2010/main" val="4238232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B8082-2F8E-4312-87BE-9F3D4F93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3A: Naive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82A90-7602-49F4-AD3F-8E7A53E72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line in the input file</a:t>
            </a:r>
          </a:p>
          <a:p>
            <a:pPr lvl="1"/>
            <a:r>
              <a:rPr lang="en-US" dirty="0"/>
              <a:t>Read the JSON as object</a:t>
            </a:r>
          </a:p>
          <a:p>
            <a:pPr lvl="1"/>
            <a:r>
              <a:rPr lang="en-US" dirty="0"/>
              <a:t>Select from the database using the primary key in the JSON</a:t>
            </a:r>
          </a:p>
          <a:p>
            <a:pPr lvl="1"/>
            <a:r>
              <a:rPr lang="en-US" dirty="0"/>
              <a:t>Dump the database result to JSON</a:t>
            </a:r>
          </a:p>
          <a:p>
            <a:pPr lvl="1"/>
            <a:endParaRPr lang="en-US" dirty="0"/>
          </a:p>
          <a:p>
            <a:r>
              <a:rPr lang="en-US" dirty="0"/>
              <a:t>Can we do better?</a:t>
            </a:r>
          </a:p>
          <a:p>
            <a:r>
              <a:rPr lang="en-US" dirty="0"/>
              <a:t>Thoughts: How many times would we need to select from the database if we have 600M records?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010213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72EC8D-458F-4087-9D78-5B7E90D5C4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Tuning Demo 3</a:t>
            </a:r>
            <a:endParaRPr lang="en-HK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0195DB3-69F5-405D-B24F-A0FBE97EE2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271146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DAA4-0355-4383-8E38-BC5422A0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Demo3 : Conclusion</a:t>
            </a:r>
            <a:endParaRPr lang="en-HK" dirty="0"/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88ACDE8-98CC-429C-A529-0107CC46F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5" y="1346015"/>
            <a:ext cx="12052866" cy="5027076"/>
          </a:xfrm>
        </p:spPr>
      </p:pic>
    </p:spTree>
    <p:extLst>
      <p:ext uri="{BB962C8B-B14F-4D97-AF65-F5344CB8AC3E}">
        <p14:creationId xmlns:p14="http://schemas.microsoft.com/office/powerpoint/2010/main" val="3927009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7FB62-A8AA-41FD-8ED3-2C15DC27E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F752D-0304-47D0-AF46-6106A1AA0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NEVER run SQL query inside a loop if you can.</a:t>
            </a:r>
          </a:p>
          <a:p>
            <a:r>
              <a:rPr lang="en-US" dirty="0"/>
              <a:t>You should NOT write N+1 patterns even in online systems.</a:t>
            </a:r>
          </a:p>
          <a:p>
            <a:r>
              <a:rPr lang="en-US" dirty="0"/>
              <a:t>Run queries in batch, e.g.,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executeBatch</a:t>
            </a:r>
            <a:r>
              <a:rPr lang="en-US" dirty="0"/>
              <a:t> in JDBC</a:t>
            </a:r>
          </a:p>
          <a:p>
            <a:r>
              <a:rPr lang="en-US" dirty="0"/>
              <a:t>Use </a:t>
            </a:r>
            <a:r>
              <a:rPr lang="en-US" dirty="0" err="1"/>
              <a:t>s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electForMap</a:t>
            </a:r>
            <a:r>
              <a:rPr lang="en-US" dirty="0"/>
              <a:t> /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selectForList</a:t>
            </a:r>
            <a:r>
              <a:rPr lang="en-US" dirty="0"/>
              <a:t> to get all the information required, and lookup the information from the map.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59581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5A68-ED4C-4184-A462-97C287DD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3B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95629-E538-478E-91B8-42948B030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line in the input file</a:t>
            </a:r>
          </a:p>
          <a:p>
            <a:pPr lvl="1"/>
            <a:r>
              <a:rPr lang="en-US" dirty="0"/>
              <a:t>Add to batch with primary key</a:t>
            </a:r>
          </a:p>
          <a:p>
            <a:pPr lvl="1"/>
            <a:r>
              <a:rPr lang="en-US" dirty="0"/>
              <a:t>If batch exceeds a certain size</a:t>
            </a:r>
          </a:p>
          <a:p>
            <a:pPr lvl="2"/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selectForList</a:t>
            </a:r>
            <a:r>
              <a:rPr lang="en-US" dirty="0"/>
              <a:t> to retrieve the database records using the primary keys in the batch</a:t>
            </a:r>
          </a:p>
          <a:p>
            <a:pPr lvl="2"/>
            <a:r>
              <a:rPr lang="en-US" dirty="0"/>
              <a:t>Clear the batch</a:t>
            </a:r>
          </a:p>
          <a:p>
            <a:pPr lvl="2"/>
            <a:endParaRPr lang="en-US" dirty="0"/>
          </a:p>
          <a:p>
            <a:r>
              <a:rPr lang="en-US" dirty="0"/>
              <a:t>Execute the last batch if not empty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599000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F48B-B001-4FBE-8ACF-F59A50C0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+1 patterns : other examples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AE0FC-57DF-4A0E-BFB6-34749FBE0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 NOT</a:t>
            </a:r>
          </a:p>
          <a:p>
            <a:r>
              <a:rPr lang="en-US" dirty="0"/>
              <a:t>For each document barcode in a list L</a:t>
            </a:r>
          </a:p>
          <a:p>
            <a:pPr lvl="1"/>
            <a:r>
              <a:rPr lang="en-US" dirty="0"/>
              <a:t>Select the </a:t>
            </a:r>
            <a:r>
              <a:rPr lang="en-US" dirty="0" err="1"/>
              <a:t>doc_sht_frm</a:t>
            </a:r>
            <a:r>
              <a:rPr lang="en-US" dirty="0"/>
              <a:t> from cr3_doc</a:t>
            </a:r>
          </a:p>
          <a:p>
            <a:pPr lvl="1"/>
            <a:r>
              <a:rPr lang="en-US" dirty="0"/>
              <a:t>Select the short form record from cr3_ref_doc_sht_frm as r</a:t>
            </a:r>
          </a:p>
          <a:p>
            <a:pPr lvl="1"/>
            <a:r>
              <a:rPr lang="en-US" dirty="0"/>
              <a:t>Save the </a:t>
            </a:r>
            <a:r>
              <a:rPr lang="en-US" dirty="0" err="1"/>
              <a:t>case_typ</a:t>
            </a:r>
            <a:r>
              <a:rPr lang="en-US" dirty="0"/>
              <a:t> of r in a list</a:t>
            </a:r>
          </a:p>
          <a:p>
            <a:r>
              <a:rPr lang="en-US" dirty="0"/>
              <a:t>Return the list r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F0"/>
                </a:solidFill>
              </a:rPr>
              <a:t>DO</a:t>
            </a:r>
          </a:p>
          <a:p>
            <a:r>
              <a:rPr lang="en-US" dirty="0"/>
              <a:t>Retrieve the </a:t>
            </a:r>
            <a:r>
              <a:rPr lang="en-US" dirty="0" err="1"/>
              <a:t>case_typ</a:t>
            </a:r>
            <a:r>
              <a:rPr lang="en-US" dirty="0"/>
              <a:t> of cr3_ref_doc_sht_frm in a list using a single SQL by joining table and return the list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657035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F48B-B001-4FBE-8ACF-F59A50C0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+1 patterns : other examples</a:t>
            </a:r>
            <a:endParaRPr lang="en-H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6347E3-42AF-48C9-8BEA-ED6B3908A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DO NOT</a:t>
            </a: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00B0F0"/>
                </a:solidFill>
              </a:rPr>
              <a:t>DO </a:t>
            </a:r>
            <a:r>
              <a:rPr lang="en-US" altLang="zh-TW" dirty="0"/>
              <a:t>Use the insert list method in </a:t>
            </a:r>
            <a:r>
              <a:rPr lang="en-US" altLang="zh-TW" dirty="0" err="1"/>
              <a:t>BaseDaoImpl</a:t>
            </a:r>
            <a:endParaRPr lang="en-US" altLang="zh-TW" dirty="0"/>
          </a:p>
          <a:p>
            <a:endParaRPr lang="en-US" altLang="zh-TW" b="1" dirty="0">
              <a:solidFill>
                <a:srgbClr val="00B0F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F5D175-F64F-4FC5-AE69-B7B37FBF4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341" y="2259289"/>
            <a:ext cx="7382060" cy="16741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11F485-7DDD-481E-8FE4-587AD8D8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97" y="6048218"/>
            <a:ext cx="7620660" cy="53344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ED909C-7AD7-40B9-96ED-E5A58C2F1ECA}"/>
              </a:ext>
            </a:extLst>
          </p:cNvPr>
          <p:cNvCxnSpPr>
            <a:endCxn id="17" idx="0"/>
          </p:cNvCxnSpPr>
          <p:nvPr/>
        </p:nvCxnSpPr>
        <p:spPr>
          <a:xfrm>
            <a:off x="5082627" y="5624079"/>
            <a:ext cx="0" cy="4241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A140E0D-BD93-4B7A-B119-67F84616F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297" y="4277931"/>
            <a:ext cx="7544976" cy="130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61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4F48B-B001-4FBE-8ACF-F59A50C0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+1 patterns : other examples</a:t>
            </a:r>
            <a:endParaRPr lang="en-H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6347E3-42AF-48C9-8BEA-ED6B3908A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DO NOT</a:t>
            </a: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00B0F0"/>
                </a:solidFill>
              </a:rPr>
              <a:t>DO </a:t>
            </a:r>
            <a:r>
              <a:rPr lang="en-US" altLang="zh-TW" dirty="0"/>
              <a:t>Use SQL to resolve the </a:t>
            </a:r>
            <a:r>
              <a:rPr lang="en-US" altLang="zh-TW" dirty="0" err="1"/>
              <a:t>hasDownloadItem</a:t>
            </a:r>
            <a:r>
              <a:rPr lang="en-US" altLang="zh-TW" dirty="0"/>
              <a:t> or retrieve all information required and use Java to build the </a:t>
            </a:r>
            <a:r>
              <a:rPr lang="en-US" altLang="zh-TW" dirty="0" err="1"/>
              <a:t>hasDownloadItem</a:t>
            </a:r>
            <a:r>
              <a:rPr lang="en-US" altLang="zh-TW" dirty="0"/>
              <a:t> status </a:t>
            </a:r>
            <a:endParaRPr lang="en-US" altLang="zh-TW" b="1" dirty="0">
              <a:solidFill>
                <a:srgbClr val="00B0F0"/>
              </a:solidFill>
            </a:endParaRPr>
          </a:p>
          <a:p>
            <a:endParaRPr lang="en-US" altLang="zh-TW" b="1" dirty="0">
              <a:solidFill>
                <a:srgbClr val="00B0F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2384E-AC9D-4DE5-B4E3-A9B0B70ED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9" y="2164716"/>
            <a:ext cx="8994419" cy="1810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6A0DB-798D-46C4-A08B-62D4E6A1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714" y="5055933"/>
            <a:ext cx="7681626" cy="11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50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A97EE-9A9C-477B-B94F-FED50E463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84BDF-DDE8-476A-8D66-39AF09EF2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You are provided a Java method </a:t>
            </a:r>
            <a:r>
              <a:rPr lang="en-US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scanChinese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inputString</a:t>
            </a:r>
            <a:r>
              <a:rPr lang="en-US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that will tell you whether the </a:t>
            </a:r>
            <a:r>
              <a:rPr lang="en-US" dirty="0" err="1"/>
              <a:t>inputString</a:t>
            </a:r>
            <a:r>
              <a:rPr lang="en-US" dirty="0"/>
              <a:t> contains a Chinese character which is “out of range”.</a:t>
            </a:r>
          </a:p>
          <a:p>
            <a:r>
              <a:rPr lang="en-US" dirty="0"/>
              <a:t>You need to use this function to find all records in all tables under a certain schema such that at least one of the column contains an “out of range” Chinese character, and also which column contains an “out of range” Chinese character.</a:t>
            </a:r>
          </a:p>
          <a:p>
            <a:r>
              <a:rPr lang="en-US" dirty="0"/>
              <a:t>You did not know which column is storing Chinese character or not.</a:t>
            </a:r>
          </a:p>
          <a:p>
            <a:r>
              <a:rPr lang="en-US" dirty="0"/>
              <a:t>The goal is to minimize the number of calls to </a:t>
            </a:r>
            <a:r>
              <a:rPr lang="en-US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scanChinese</a:t>
            </a:r>
            <a:r>
              <a:rPr lang="en-US" dirty="0"/>
              <a:t> function.</a:t>
            </a:r>
          </a:p>
          <a:p>
            <a:r>
              <a:rPr lang="en-US" dirty="0"/>
              <a:t>Describe your strategy.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273629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CE652-1B4B-431C-A0BF-56F27B40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 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B2D82-308F-4559-94DC-1F70A4B27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provided an input String, e.g., “ABC\r\</a:t>
            </a:r>
            <a:r>
              <a:rPr lang="en-US" dirty="0" err="1"/>
              <a:t>nDEF</a:t>
            </a:r>
            <a:r>
              <a:rPr lang="en-US" dirty="0"/>
              <a:t>”</a:t>
            </a:r>
          </a:p>
          <a:p>
            <a:r>
              <a:rPr lang="en-US" dirty="0"/>
              <a:t>Provide an output String such that</a:t>
            </a:r>
          </a:p>
          <a:p>
            <a:pPr lvl="1"/>
            <a:r>
              <a:rPr lang="en-US" dirty="0"/>
              <a:t>Every “\r” will be converted to “|| CHR(10) ||”</a:t>
            </a:r>
          </a:p>
          <a:p>
            <a:pPr lvl="1"/>
            <a:r>
              <a:rPr lang="en-US" dirty="0"/>
              <a:t>Every “\n” will be converted to “|| CHR(13) ||”</a:t>
            </a:r>
          </a:p>
          <a:p>
            <a:pPr lvl="1"/>
            <a:r>
              <a:rPr lang="en-US" dirty="0"/>
              <a:t>Every “&amp;” will be converted to “&amp;’||’”</a:t>
            </a:r>
          </a:p>
          <a:p>
            <a:pPr lvl="1"/>
            <a:r>
              <a:rPr lang="en-US" dirty="0"/>
              <a:t>Every “’”(single quote) will be converted to “’’” (double single quotes)</a:t>
            </a:r>
          </a:p>
          <a:p>
            <a:pPr lvl="1"/>
            <a:r>
              <a:rPr lang="en-US" dirty="0"/>
              <a:t>For each 500 characters in the input String, “’||\n’” will be appended</a:t>
            </a:r>
          </a:p>
          <a:p>
            <a:r>
              <a:rPr lang="en-HK" dirty="0"/>
              <a:t>Note that this function will be called 1.8G times!</a:t>
            </a:r>
          </a:p>
          <a:p>
            <a:r>
              <a:rPr lang="en-HK" dirty="0"/>
              <a:t>Describe your strategy of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6408929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54B9A-BF99-4F18-ABC6-CFE91A6F0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30435-3209-44C7-84ED-0F7C3A52C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have the following table T, where E is the primary key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would like to scan the 4 VARCHAR2 columns to see whether they are “out of range”</a:t>
            </a:r>
          </a:p>
          <a:p>
            <a:endParaRPr lang="en-HK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E7C07D0-238F-4E00-8D16-363BEDED4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450302"/>
              </p:ext>
            </p:extLst>
          </p:nvPr>
        </p:nvGraphicFramePr>
        <p:xfrm>
          <a:off x="1037702" y="2316480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43573685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9320481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1251523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396297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2066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244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中文</a:t>
                      </a:r>
                      <a:endParaRPr lang="en-HK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Remarks: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SLP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129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中文</a:t>
                      </a:r>
                      <a:endParaRPr lang="en-HK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中文</a:t>
                      </a:r>
                      <a:endParaRPr lang="en-HK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ZSLP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93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English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Hello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ZSA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314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English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中文</a:t>
                      </a:r>
                      <a:endParaRPr lang="en-HK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ZAR1L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042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French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ZAR1LS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08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03696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249CD-2F32-45B6-8F50-65A48BEBE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4A: Naive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D96C3-EEFA-4393-9F44-360BBAA31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table t under the schema </a:t>
            </a:r>
          </a:p>
          <a:p>
            <a:pPr lvl="1"/>
            <a:r>
              <a:rPr lang="en-US" dirty="0"/>
              <a:t>For each column c in the table t</a:t>
            </a:r>
          </a:p>
          <a:p>
            <a:pPr lvl="2"/>
            <a:r>
              <a:rPr lang="en-US" dirty="0"/>
              <a:t>If c is a character column (e.g., VARCHAR2) </a:t>
            </a:r>
          </a:p>
          <a:p>
            <a:pPr lvl="3"/>
            <a:r>
              <a:rPr lang="en-US" dirty="0"/>
              <a:t>Retrieve that column in JDBC</a:t>
            </a:r>
          </a:p>
          <a:p>
            <a:pPr lvl="3"/>
            <a:r>
              <a:rPr lang="en-US" dirty="0"/>
              <a:t>Apply </a:t>
            </a:r>
            <a:r>
              <a:rPr lang="en-US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scanChinese</a:t>
            </a:r>
            <a:r>
              <a:rPr lang="en-US" dirty="0"/>
              <a:t> to the value in the database</a:t>
            </a:r>
          </a:p>
          <a:p>
            <a:pPr lvl="3"/>
            <a:endParaRPr lang="en-US" dirty="0"/>
          </a:p>
          <a:p>
            <a:r>
              <a:rPr lang="en-US" dirty="0"/>
              <a:t>Can we do better?</a:t>
            </a:r>
          </a:p>
          <a:p>
            <a:r>
              <a:rPr lang="en-US" dirty="0"/>
              <a:t>Thoughts: Can we select less results from the database from JDBC to call the </a:t>
            </a:r>
            <a:r>
              <a:rPr lang="en-US" dirty="0" err="1"/>
              <a:t>scanChinese</a:t>
            </a:r>
            <a:r>
              <a:rPr lang="en-US" dirty="0"/>
              <a:t> method?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712421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CDB12-B29D-437C-BB85-4CE7866CE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0C869-7FAE-4E1F-A278-6BD668406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cannot select every table, every column and every records in the database.</a:t>
            </a:r>
          </a:p>
          <a:p>
            <a:pPr lvl="1"/>
            <a:r>
              <a:rPr lang="en-US" dirty="0"/>
              <a:t>That alone take days of time</a:t>
            </a:r>
          </a:p>
          <a:p>
            <a:r>
              <a:rPr lang="en-US" dirty="0"/>
              <a:t>Note that we are only interested in Chinese characters</a:t>
            </a:r>
          </a:p>
          <a:p>
            <a:r>
              <a:rPr lang="en-US" dirty="0"/>
              <a:t>An “out-of-range” Chinese character is a Chinese character.</a:t>
            </a:r>
          </a:p>
          <a:p>
            <a:r>
              <a:rPr lang="en-US" dirty="0"/>
              <a:t>A Chinese character is a multi-byte character</a:t>
            </a:r>
          </a:p>
          <a:p>
            <a:r>
              <a:rPr lang="en-US" dirty="0"/>
              <a:t>A column col in a table contains a multi-byte character if and only if</a:t>
            </a:r>
            <a:r>
              <a:rPr lang="en-HK" dirty="0"/>
              <a:t> </a:t>
            </a:r>
            <a:r>
              <a:rPr lang="en-HK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lengthb</a:t>
            </a:r>
            <a:r>
              <a:rPr lang="en-HK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(col) != length(col)</a:t>
            </a:r>
            <a:endParaRPr lang="en-US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9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A94E-7DA3-475F-96C5-DCC601DC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4B: Filter multibyte columns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0E005-6589-4663-BA48-40746A70B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out all tables and columns (</a:t>
            </a:r>
            <a:r>
              <a:rPr lang="en-US" dirty="0" err="1"/>
              <a:t>t,c</a:t>
            </a:r>
            <a:r>
              <a:rPr lang="en-US" dirty="0"/>
              <a:t>) with possible Chinese characters and store the list as L</a:t>
            </a:r>
          </a:p>
          <a:p>
            <a:r>
              <a:rPr lang="en-US" dirty="0"/>
              <a:t>For each (</a:t>
            </a:r>
            <a:r>
              <a:rPr lang="en-US" dirty="0" err="1"/>
              <a:t>t,c</a:t>
            </a:r>
            <a:r>
              <a:rPr lang="en-US" dirty="0"/>
              <a:t>) in the list L</a:t>
            </a:r>
          </a:p>
          <a:p>
            <a:pPr lvl="1"/>
            <a:r>
              <a:rPr lang="en-US" dirty="0"/>
              <a:t>Retrieve all records for column c in table t in JDBC</a:t>
            </a:r>
          </a:p>
          <a:p>
            <a:pPr lvl="1"/>
            <a:r>
              <a:rPr lang="en-US" dirty="0"/>
              <a:t>Apply </a:t>
            </a:r>
            <a:r>
              <a:rPr lang="en-US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scanChinese</a:t>
            </a:r>
            <a:r>
              <a:rPr lang="en-US" dirty="0"/>
              <a:t> to the value in the database</a:t>
            </a:r>
          </a:p>
          <a:p>
            <a:pPr lvl="3"/>
            <a:endParaRPr lang="en-US" dirty="0"/>
          </a:p>
          <a:p>
            <a:r>
              <a:rPr lang="en-US" dirty="0"/>
              <a:t>Thoughts: How can we find the target list?</a:t>
            </a:r>
          </a:p>
          <a:p>
            <a:pPr marL="0" indent="0">
              <a:buNone/>
            </a:pPr>
            <a:endParaRPr lang="en-US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0464421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AE46E-D541-4803-9563-585D3A33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out Chinese columns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C525E-1D0C-40BF-A0D3-1691AFD18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Query database for candidate Chinese columns</a:t>
            </a:r>
            <a:endParaRPr lang="en-H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37BE2-8E1D-4322-97DC-84738F56327F}"/>
              </a:ext>
            </a:extLst>
          </p:cNvPr>
          <p:cNvSpPr txBox="1"/>
          <p:nvPr/>
        </p:nvSpPr>
        <p:spPr>
          <a:xfrm>
            <a:off x="776056" y="2341582"/>
            <a:ext cx="11049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-- Generate a SQL to find 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chinese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 characters in all columns in all tables</a:t>
            </a:r>
          </a:p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'select count(*) '</a:t>
            </a:r>
          </a:p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|| ', ''' || 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table_name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 || ''' as 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table_name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|| ', ''' || 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 || ''' as 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|| ' from ' || 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table_name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|| ' where length(' || 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 || ') != 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lengthb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(' || 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 || ')'</a:t>
            </a:r>
          </a:p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|| ' having count(*) &gt; 0'</a:t>
            </a:r>
          </a:p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|| ';'</a:t>
            </a:r>
          </a:p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endParaRPr lang="en-H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</a:p>
          <a:p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all_tab_columns</a:t>
            </a:r>
            <a:endParaRPr lang="en-HK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where owner  = 'ICRISDBA'</a:t>
            </a:r>
          </a:p>
          <a:p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and </a:t>
            </a:r>
            <a:r>
              <a:rPr lang="en-HK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data_type</a:t>
            </a:r>
            <a:r>
              <a:rPr lang="en-HK" dirty="0">
                <a:latin typeface="Courier New" panose="02070309020205020404" pitchFamily="49" charset="0"/>
                <a:cs typeface="Courier New" panose="02070309020205020404" pitchFamily="49" charset="0"/>
              </a:rPr>
              <a:t> in ('CHAR', 'VARCHAR2');</a:t>
            </a:r>
          </a:p>
        </p:txBody>
      </p:sp>
    </p:spTree>
    <p:extLst>
      <p:ext uri="{BB962C8B-B14F-4D97-AF65-F5344CB8AC3E}">
        <p14:creationId xmlns:p14="http://schemas.microsoft.com/office/powerpoint/2010/main" val="61047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034B-B310-4195-9891-0BA67C96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out Chinese columns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776D9-A1E3-40D4-AC81-C1B2CEC0F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many times do we query for database for finding Chinese columns?</a:t>
            </a:r>
          </a:p>
          <a:p>
            <a:r>
              <a:rPr lang="en-US" dirty="0"/>
              <a:t>How many times do we query for database for finding data with Chinese characters?</a:t>
            </a:r>
          </a:p>
          <a:p>
            <a:r>
              <a:rPr lang="en-US" dirty="0"/>
              <a:t>How many times do we call the </a:t>
            </a:r>
            <a:r>
              <a:rPr lang="en-US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scanChinese</a:t>
            </a:r>
            <a:r>
              <a:rPr lang="en-US" dirty="0"/>
              <a:t> method?</a:t>
            </a:r>
          </a:p>
          <a:p>
            <a:r>
              <a:rPr lang="en-US" dirty="0"/>
              <a:t>Can we do better?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655661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E3C22-D12C-422E-BEDE-7CE7C0D9B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the search space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ACDA5-9EF2-4371-BF26-8ABA5CE7F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37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Suppose for a table t, there are 4 VARCHAR2 columns (A,B,C,D), 5 rows of record like this, E is the primary key of the column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Strategy 4A will perform </a:t>
            </a:r>
            <a:r>
              <a:rPr lang="en-US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scanChinese</a:t>
            </a:r>
            <a:r>
              <a:rPr lang="en-US" dirty="0"/>
              <a:t> on all 20 strings</a:t>
            </a:r>
          </a:p>
          <a:p>
            <a:r>
              <a:rPr lang="en-US" dirty="0"/>
              <a:t>Strategy 4B will perform </a:t>
            </a:r>
            <a:r>
              <a:rPr lang="en-US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scanChinese</a:t>
            </a:r>
            <a:r>
              <a:rPr lang="en-US" dirty="0"/>
              <a:t> on 10 strings (only column A, C, but for all records, including record with primary key 3 and 5)</a:t>
            </a:r>
          </a:p>
          <a:p>
            <a:r>
              <a:rPr lang="en-US" dirty="0"/>
              <a:t>Can we perform </a:t>
            </a:r>
            <a:r>
              <a:rPr lang="en-US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scanChinese</a:t>
            </a:r>
            <a:r>
              <a:rPr lang="en-US" dirty="0"/>
              <a:t> 4 times only?</a:t>
            </a:r>
          </a:p>
          <a:p>
            <a:endParaRPr lang="en-HK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E2D3ACD-357A-4A02-A995-F5A4340D3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261732"/>
              </p:ext>
            </p:extLst>
          </p:nvPr>
        </p:nvGraphicFramePr>
        <p:xfrm>
          <a:off x="1126478" y="2557343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43573685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9320481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1251523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396297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2066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244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中文</a:t>
                      </a:r>
                      <a:endParaRPr lang="en-HK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Remarks: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SLP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129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中文</a:t>
                      </a:r>
                      <a:endParaRPr lang="en-HK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中文</a:t>
                      </a:r>
                      <a:endParaRPr lang="en-HK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ZSLP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93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English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Hello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ZSA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314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English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中文</a:t>
                      </a:r>
                      <a:endParaRPr lang="en-HK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ZAR1L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042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French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ZAR1LS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08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51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8B60F-5E46-4312-88D1-97F78A494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Strategy 4C: Pure JDBC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269A0-DA10-4075-94ED-C732083BC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Select a “crafted” string output describing what fields contain multiple byte characters.</a:t>
            </a:r>
          </a:p>
          <a:p>
            <a:r>
              <a:rPr lang="en-HK" dirty="0"/>
              <a:t>Run the SQL for each table in parallel.</a:t>
            </a:r>
          </a:p>
          <a:p>
            <a:r>
              <a:rPr lang="en-HK" dirty="0"/>
              <a:t>In the result set, retrieve the crafted string that tells each possible multiple byte character in each record, and perform </a:t>
            </a:r>
            <a:r>
              <a:rPr lang="en-HK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scanChinese</a:t>
            </a:r>
            <a:r>
              <a:rPr lang="en-HK" dirty="0"/>
              <a:t>.</a:t>
            </a:r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720275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C2DA-81CD-44DA-9D17-3F234FDFD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Strategy 4C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5D594-B096-4435-8580-A9B92DD07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Run the following SQL for each table 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C7A75-16EF-46A9-8551-9454514A1FFC}"/>
              </a:ext>
            </a:extLst>
          </p:cNvPr>
          <p:cNvSpPr txBox="1"/>
          <p:nvPr/>
        </p:nvSpPr>
        <p:spPr>
          <a:xfrm>
            <a:off x="1180730" y="2293134"/>
            <a:ext cx="106620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case when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lengthb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(A) != length(A) then ',A' end ||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case when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lengthb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(B) != length(B) then ',B' end ||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case when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lengthb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(C) != length(C) then ',C' end ||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case when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lengthb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(D) != length(D) then ',D' end as COLUMN_NAME,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t.* from 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1!=1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lengthb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(A) != length(A)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lengthb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(B) != length(B)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lengthb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(C) != length(C)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lengthb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(D) != length(D)</a:t>
            </a:r>
            <a:endParaRPr lang="en-H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282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5A16E-F0C5-4630-9AD0-6CB76D723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Strategy 4C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09FB7-52BA-419E-8ED6-AFFBEB251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HK" dirty="0"/>
              <a:t>The sample result of the above SQL should looks like the following</a:t>
            </a:r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r>
              <a:rPr lang="en-HK" dirty="0"/>
              <a:t>Now by using JDBC to read COLUMN_NAME, and then the corresponding columns, we only need to pass the followings to </a:t>
            </a:r>
            <a:r>
              <a:rPr lang="en-HK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scanChinese</a:t>
            </a:r>
            <a:r>
              <a:rPr lang="en-HK" dirty="0"/>
              <a:t>:</a:t>
            </a:r>
          </a:p>
          <a:p>
            <a:pPr lvl="1"/>
            <a:r>
              <a:rPr lang="en-HK" dirty="0"/>
              <a:t>column A of primary key 1</a:t>
            </a:r>
          </a:p>
          <a:p>
            <a:pPr lvl="1"/>
            <a:r>
              <a:rPr lang="en-HK" dirty="0"/>
              <a:t>columns A and C of primary key 2</a:t>
            </a:r>
          </a:p>
          <a:p>
            <a:pPr lvl="1"/>
            <a:r>
              <a:rPr lang="en-HK" dirty="0"/>
              <a:t>column C of primary key 4</a:t>
            </a:r>
          </a:p>
          <a:p>
            <a:r>
              <a:rPr lang="en-HK" dirty="0"/>
              <a:t>Note that we only need to issue one SQL</a:t>
            </a:r>
            <a:r>
              <a:rPr lang="zh-TW" altLang="en-US" dirty="0"/>
              <a:t> </a:t>
            </a:r>
            <a:r>
              <a:rPr lang="en-HK" altLang="zh-TW" dirty="0"/>
              <a:t>for</a:t>
            </a:r>
            <a:r>
              <a:rPr lang="zh-TW" altLang="en-US" dirty="0"/>
              <a:t> </a:t>
            </a:r>
            <a:r>
              <a:rPr lang="en-HK" altLang="zh-TW" dirty="0"/>
              <a:t>each</a:t>
            </a:r>
            <a:r>
              <a:rPr lang="zh-TW" altLang="en-US" dirty="0"/>
              <a:t> </a:t>
            </a:r>
            <a:r>
              <a:rPr lang="en-HK" altLang="zh-TW" dirty="0"/>
              <a:t>table.</a:t>
            </a:r>
            <a:endParaRPr lang="en-HK" dirty="0"/>
          </a:p>
          <a:p>
            <a:pPr lvl="1"/>
            <a:endParaRPr lang="en-HK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751444C-91A7-40B5-9D63-0FA6D3A6C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497942"/>
              </p:ext>
            </p:extLst>
          </p:nvPr>
        </p:nvGraphicFramePr>
        <p:xfrm>
          <a:off x="838200" y="2317646"/>
          <a:ext cx="1071164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274">
                  <a:extLst>
                    <a:ext uri="{9D8B030D-6E8A-4147-A177-3AD203B41FA5}">
                      <a16:colId xmlns:a16="http://schemas.microsoft.com/office/drawing/2014/main" val="2531718387"/>
                    </a:ext>
                  </a:extLst>
                </a:gridCol>
                <a:gridCol w="1785274">
                  <a:extLst>
                    <a:ext uri="{9D8B030D-6E8A-4147-A177-3AD203B41FA5}">
                      <a16:colId xmlns:a16="http://schemas.microsoft.com/office/drawing/2014/main" val="1435736853"/>
                    </a:ext>
                  </a:extLst>
                </a:gridCol>
                <a:gridCol w="1785274">
                  <a:extLst>
                    <a:ext uri="{9D8B030D-6E8A-4147-A177-3AD203B41FA5}">
                      <a16:colId xmlns:a16="http://schemas.microsoft.com/office/drawing/2014/main" val="2193204817"/>
                    </a:ext>
                  </a:extLst>
                </a:gridCol>
                <a:gridCol w="1785274">
                  <a:extLst>
                    <a:ext uri="{9D8B030D-6E8A-4147-A177-3AD203B41FA5}">
                      <a16:colId xmlns:a16="http://schemas.microsoft.com/office/drawing/2014/main" val="4112515230"/>
                    </a:ext>
                  </a:extLst>
                </a:gridCol>
                <a:gridCol w="1785274">
                  <a:extLst>
                    <a:ext uri="{9D8B030D-6E8A-4147-A177-3AD203B41FA5}">
                      <a16:colId xmlns:a16="http://schemas.microsoft.com/office/drawing/2014/main" val="3039629750"/>
                    </a:ext>
                  </a:extLst>
                </a:gridCol>
                <a:gridCol w="1785274">
                  <a:extLst>
                    <a:ext uri="{9D8B030D-6E8A-4147-A177-3AD203B41FA5}">
                      <a16:colId xmlns:a16="http://schemas.microsoft.com/office/drawing/2014/main" val="3817126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COLUMN_NAME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endParaRPr lang="en-H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244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,A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中文</a:t>
                      </a:r>
                      <a:endParaRPr lang="en-HK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Remarks: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SLP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129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,A,C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中文</a:t>
                      </a:r>
                      <a:endParaRPr lang="en-HK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中文</a:t>
                      </a:r>
                      <a:endParaRPr lang="en-HK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ZSLP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93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>
                          <a:solidFill>
                            <a:srgbClr val="FF0000"/>
                          </a:solidFill>
                        </a:rPr>
                        <a:t>,C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English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中文</a:t>
                      </a:r>
                      <a:endParaRPr lang="en-HK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ZAR1L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042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615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C9ECA-CEE0-4497-BBD7-1A60C5E4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924D4-8538-47FE-95E8-143851BCD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input string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"It’s time to rock &amp; roll\r\n"</a:t>
            </a:r>
          </a:p>
          <a:p>
            <a:r>
              <a:rPr lang="en-US" dirty="0"/>
              <a:t>The output string should be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It''s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time to rock &amp;' || ' roll' ||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(13) ||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This effectively is generating a SQL literal string given an input string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7316820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DF135-53F8-4F64-9C1F-87205E6A8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Strategy 4C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D12F2-F5B6-4089-8B31-EDA2614AE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The Java implementation of the “crafted”</a:t>
            </a:r>
            <a:r>
              <a:rPr lang="zh-TW" altLang="en-US" dirty="0"/>
              <a:t> </a:t>
            </a:r>
            <a:r>
              <a:rPr lang="en-HK" altLang="zh-TW" dirty="0"/>
              <a:t>SQL:</a:t>
            </a:r>
          </a:p>
          <a:p>
            <a:endParaRPr lang="en-HK" altLang="zh-TW" dirty="0"/>
          </a:p>
          <a:p>
            <a:endParaRPr lang="en-H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F4E5E3-B63F-4464-BD31-F1271B7A4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676" y="2328770"/>
            <a:ext cx="12277291" cy="288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2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E3AF6-2E2D-43FA-AB7D-DD32FDFE9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Scenario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35E9C-886C-41ED-BBD5-7530D0284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2303" cy="4351338"/>
          </a:xfrm>
        </p:spPr>
        <p:txBody>
          <a:bodyPr/>
          <a:lstStyle/>
          <a:p>
            <a:r>
              <a:rPr lang="en-HK" dirty="0"/>
              <a:t>After what you did in Scenario 4</a:t>
            </a:r>
            <a:br>
              <a:rPr lang="en-HK" dirty="0"/>
            </a:br>
            <a:r>
              <a:rPr lang="en-HK" dirty="0"/>
              <a:t>, we still want more </a:t>
            </a:r>
            <a:br>
              <a:rPr lang="en-HK" dirty="0"/>
            </a:br>
            <a:r>
              <a:rPr lang="en-HK" dirty="0"/>
              <a:t>improvement in performance.</a:t>
            </a:r>
          </a:p>
          <a:p>
            <a:r>
              <a:rPr lang="en-HK" dirty="0"/>
              <a:t>Run a profiler when the </a:t>
            </a:r>
            <a:br>
              <a:rPr lang="en-HK" dirty="0"/>
            </a:br>
            <a:r>
              <a:rPr lang="en-HK" dirty="0"/>
              <a:t>conversion is executing.</a:t>
            </a:r>
          </a:p>
          <a:p>
            <a:r>
              <a:rPr lang="en-HK" dirty="0"/>
              <a:t>From the profiler, it is noted that</a:t>
            </a:r>
            <a:br>
              <a:rPr lang="en-HK" dirty="0"/>
            </a:br>
            <a:r>
              <a:rPr lang="en-HK" dirty="0"/>
              <a:t>the method </a:t>
            </a:r>
            <a:r>
              <a:rPr lang="en-HK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checkString</a:t>
            </a:r>
            <a:r>
              <a:rPr lang="en-HK" dirty="0"/>
              <a:t> is </a:t>
            </a:r>
            <a:br>
              <a:rPr lang="en-HK" dirty="0"/>
            </a:br>
            <a:r>
              <a:rPr lang="en-HK" dirty="0"/>
              <a:t>taking up much time</a:t>
            </a:r>
          </a:p>
          <a:p>
            <a:r>
              <a:rPr lang="en-HK" dirty="0"/>
              <a:t>Goal: find why </a:t>
            </a:r>
            <a:r>
              <a:rPr lang="en-HK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checkString</a:t>
            </a:r>
            <a:r>
              <a:rPr lang="en-HK" dirty="0"/>
              <a:t> </a:t>
            </a:r>
            <a:br>
              <a:rPr lang="en-HK" dirty="0"/>
            </a:br>
            <a:r>
              <a:rPr lang="en-HK" dirty="0"/>
              <a:t>is taking up so much time</a:t>
            </a:r>
          </a:p>
          <a:p>
            <a:endParaRPr lang="en-H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E48F8-C405-443F-BC7C-05DC2CF95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503" y="681037"/>
            <a:ext cx="5585944" cy="58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045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F6D7-9E01-40FA-882B-16DA3716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Profiler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45118-2552-4A07-B0CF-56F065F82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a profiler against a simpler test program on </a:t>
            </a:r>
            <a:r>
              <a:rPr lang="en-US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checkString</a:t>
            </a:r>
            <a:r>
              <a:rPr lang="en-US" dirty="0"/>
              <a:t>.</a:t>
            </a:r>
          </a:p>
          <a:p>
            <a:r>
              <a:rPr lang="en-HK" dirty="0"/>
              <a:t>It can be seen that </a:t>
            </a:r>
            <a:r>
              <a:rPr lang="en-HK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codePointAt</a:t>
            </a:r>
            <a:r>
              <a:rPr lang="en-HK" dirty="0"/>
              <a:t> is spending most of the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919AF-3C0E-4982-9381-8B502C824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98" y="3321206"/>
            <a:ext cx="5524979" cy="223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541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9095-C417-4FDF-9393-2D064069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codePointAt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751EB-9850-4F33-A8DA-0CD204993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5752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Java source of </a:t>
            </a:r>
            <a:r>
              <a:rPr lang="en-US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codePointAt</a:t>
            </a:r>
            <a:r>
              <a:rPr lang="en-US" dirty="0"/>
              <a:t> is listed.</a:t>
            </a:r>
          </a:p>
          <a:p>
            <a:r>
              <a:rPr lang="en-US" dirty="0"/>
              <a:t>Describe where the time sink of  </a:t>
            </a:r>
            <a:r>
              <a:rPr lang="en-US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codePointAt</a:t>
            </a:r>
            <a:r>
              <a:rPr lang="en-US"/>
              <a:t> is.</a:t>
            </a:r>
            <a:endParaRPr lang="en-US" dirty="0"/>
          </a:p>
          <a:p>
            <a:r>
              <a:rPr lang="en-US" dirty="0"/>
              <a:t>Can you rewrite </a:t>
            </a:r>
            <a:r>
              <a:rPr lang="en-US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codePointAt</a:t>
            </a:r>
            <a:r>
              <a:rPr lang="en-US" dirty="0"/>
              <a:t> such that it could be more efficient?</a:t>
            </a:r>
          </a:p>
          <a:p>
            <a:endParaRPr lang="en-US" dirty="0"/>
          </a:p>
          <a:p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A64D1-3A2D-4560-8822-E6A82CCE4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882588"/>
            <a:ext cx="81915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538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8F0AE1-F6AF-4BC7-BEC2-9D0D253577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Tuning Demo 4</a:t>
            </a:r>
            <a:endParaRPr lang="en-HK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286BD4C-F2D4-4D28-BF64-2472BBC8D3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40497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860E9-DF2C-46B1-A269-7948E087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Demo4 : Conclusion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61ECE-EC32-4764-97BE-ED555A6BA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fr-FR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Benchmark                       Mode  </a:t>
            </a:r>
            <a:r>
              <a:rPr lang="fr-FR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Cnt</a:t>
            </a:r>
            <a:r>
              <a:rPr lang="fr-FR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Score   </a:t>
            </a:r>
            <a:r>
              <a:rPr lang="fr-FR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fr-FR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Units</a:t>
            </a:r>
            <a:endParaRPr lang="fr-FR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buNone/>
            </a:pPr>
            <a:r>
              <a:rPr lang="en-HK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TuningDemo4.testCodePointAtNew  </a:t>
            </a:r>
            <a:r>
              <a:rPr lang="en-HK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avgt</a:t>
            </a:r>
            <a:r>
              <a:rPr lang="en-HK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5  0.120 ± 0.009   s/op</a:t>
            </a:r>
          </a:p>
          <a:p>
            <a:pPr marL="0" indent="0">
              <a:buNone/>
            </a:pPr>
            <a:r>
              <a:rPr lang="en-HK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TuningDemo4.testCodePointAtOld  </a:t>
            </a:r>
            <a:r>
              <a:rPr lang="en-HK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avgt</a:t>
            </a:r>
            <a:r>
              <a:rPr lang="en-HK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5  0.833 ± 0.102   s/op</a:t>
            </a:r>
            <a:endParaRPr lang="en-H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E90116-BF0F-49D9-B24C-A160FA293183}"/>
              </a:ext>
            </a:extLst>
          </p:cNvPr>
          <p:cNvSpPr txBox="1">
            <a:spLocks/>
          </p:cNvSpPr>
          <p:nvPr/>
        </p:nvSpPr>
        <p:spPr>
          <a:xfrm>
            <a:off x="731981" y="3086389"/>
            <a:ext cx="10515600" cy="3090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By not creating a new char array for every call, we achieved a considerable speed boost. </a:t>
            </a:r>
          </a:p>
          <a:p>
            <a:endParaRPr lang="en-H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EE4EFE-EFFD-4BD0-B421-331562CEA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45" y="3904240"/>
            <a:ext cx="6661728" cy="28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785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9095-C417-4FDF-9393-2D064069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Scenario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751EB-9850-4F33-A8DA-0CD204993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You are provided a REST API endpoint.</a:t>
            </a:r>
          </a:p>
          <a:p>
            <a:r>
              <a:rPr lang="en-US" dirty="0"/>
              <a:t>In your local environment, you issued a single request to the endpoint</a:t>
            </a:r>
          </a:p>
          <a:p>
            <a:r>
              <a:rPr lang="en-US" dirty="0"/>
              <a:t>It takes 11 minutes to return the result.</a:t>
            </a:r>
          </a:p>
          <a:p>
            <a:r>
              <a:rPr lang="en-US" dirty="0"/>
              <a:t>Describe your strategy to make it faster.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8520002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9095-C417-4FDF-9393-2D0640696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3857"/>
          </a:xfrm>
        </p:spPr>
        <p:txBody>
          <a:bodyPr>
            <a:normAutofit fontScale="90000"/>
          </a:bodyPr>
          <a:lstStyle/>
          <a:p>
            <a:r>
              <a:rPr lang="en-US" dirty="0"/>
              <a:t>Profiler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751EB-9850-4F33-A8DA-0CD204993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1345"/>
            <a:ext cx="10515600" cy="5225618"/>
          </a:xfrm>
        </p:spPr>
        <p:txBody>
          <a:bodyPr>
            <a:normAutofit/>
          </a:bodyPr>
          <a:lstStyle/>
          <a:p>
            <a:r>
              <a:rPr lang="en-US" dirty="0"/>
              <a:t>Using a profiler, the following code took a lot of time.</a:t>
            </a:r>
          </a:p>
          <a:p>
            <a:r>
              <a:rPr lang="en-US" dirty="0"/>
              <a:t>What is going wrong and how can we do better?</a:t>
            </a:r>
            <a:endParaRPr lang="en-HK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FA7DC7-FE2C-4502-85A0-DAFE233A2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84" y="1887792"/>
            <a:ext cx="10586385" cy="490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987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9095-C417-4FDF-9393-2D0640696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3857"/>
          </a:xfrm>
        </p:spPr>
        <p:txBody>
          <a:bodyPr>
            <a:normAutofit fontScale="90000"/>
          </a:bodyPr>
          <a:lstStyle/>
          <a:p>
            <a:r>
              <a:rPr lang="en-US" dirty="0"/>
              <a:t>N + 1 Problem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751EB-9850-4F33-A8DA-0CD204993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1345"/>
            <a:ext cx="10515600" cy="5225618"/>
          </a:xfrm>
        </p:spPr>
        <p:txBody>
          <a:bodyPr>
            <a:normAutofit/>
          </a:bodyPr>
          <a:lstStyle/>
          <a:p>
            <a:r>
              <a:rPr lang="en-US" dirty="0"/>
              <a:t>In our test case, </a:t>
            </a:r>
            <a:r>
              <a:rPr lang="en-US" dirty="0" err="1"/>
              <a:t>response.getNpdList</a:t>
            </a:r>
            <a:r>
              <a:rPr lang="en-US" dirty="0"/>
              <a:t>() has 265 items!</a:t>
            </a:r>
          </a:p>
          <a:p>
            <a:r>
              <a:rPr lang="en-US" dirty="0"/>
              <a:t>We called database at least 265 times! (much more, will see later)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70730A-C917-4947-BABC-BB8767AFC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0084"/>
            <a:ext cx="10795874" cy="499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805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9095-C417-4FDF-9393-2D0640696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3857"/>
          </a:xfrm>
        </p:spPr>
        <p:txBody>
          <a:bodyPr>
            <a:normAutofit fontScale="90000"/>
          </a:bodyPr>
          <a:lstStyle/>
          <a:p>
            <a:r>
              <a:rPr lang="en-US" dirty="0"/>
              <a:t>N + 1 Problem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751EB-9850-4F33-A8DA-0CD204993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1345"/>
            <a:ext cx="10515600" cy="5225618"/>
          </a:xfrm>
        </p:spPr>
        <p:txBody>
          <a:bodyPr>
            <a:normAutofit/>
          </a:bodyPr>
          <a:lstStyle/>
          <a:p>
            <a:r>
              <a:rPr lang="en-US" dirty="0"/>
              <a:t>Inside the service method, we can see that 265 x 3 database queries are issued.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4FE447-7EB4-4F88-9F73-2DA9CAB92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8" y="1672628"/>
            <a:ext cx="12099238" cy="45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95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330A3-E0E9-4010-84DA-49D01F952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A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2F3F5-A4A2-40D5-BB7A-31E7C9ACB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the input string into 500 characters each, save it in a list</a:t>
            </a:r>
          </a:p>
          <a:p>
            <a:r>
              <a:rPr lang="en-US" dirty="0"/>
              <a:t>For each string in the list, perform the replacement</a:t>
            </a:r>
          </a:p>
          <a:p>
            <a:r>
              <a:rPr lang="en-US" dirty="0"/>
              <a:t>Join the strings using the provided pattern to return the final output string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7456052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9095-C417-4FDF-9393-2D0640696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3857"/>
          </a:xfrm>
        </p:spPr>
        <p:txBody>
          <a:bodyPr>
            <a:normAutofit fontScale="90000"/>
          </a:bodyPr>
          <a:lstStyle/>
          <a:p>
            <a:r>
              <a:rPr lang="en-US" dirty="0"/>
              <a:t>Remove the N+1 pattern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751EB-9850-4F33-A8DA-0CD204993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1345"/>
            <a:ext cx="10515600" cy="5225618"/>
          </a:xfrm>
        </p:spPr>
        <p:txBody>
          <a:bodyPr>
            <a:normAutofit/>
          </a:bodyPr>
          <a:lstStyle/>
          <a:p>
            <a:r>
              <a:rPr lang="en-US" dirty="0"/>
              <a:t>We should only perform only a fixed number of database queries.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Just return the result list for the service caller to parse the result list.</a:t>
            </a:r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26CE531-77AA-4545-980F-4AEAD8E2A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" y="1375216"/>
            <a:ext cx="12037612" cy="2901222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A1251F9-ACCD-47F1-913B-C61915DBB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4" y="4996014"/>
            <a:ext cx="12002521" cy="161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289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9095-C417-4FDF-9393-2D0640696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3857"/>
          </a:xfrm>
        </p:spPr>
        <p:txBody>
          <a:bodyPr>
            <a:normAutofit fontScale="90000"/>
          </a:bodyPr>
          <a:lstStyle/>
          <a:p>
            <a:r>
              <a:rPr lang="en-US" dirty="0"/>
              <a:t>Index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751EB-9850-4F33-A8DA-0CD204993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1345"/>
            <a:ext cx="10515600" cy="5225618"/>
          </a:xfrm>
        </p:spPr>
        <p:txBody>
          <a:bodyPr>
            <a:normAutofit/>
          </a:bodyPr>
          <a:lstStyle/>
          <a:p>
            <a:r>
              <a:rPr lang="en-US" dirty="0"/>
              <a:t>By viewing the explain plan, we saw that our SQL is performing full table scans for 265 times which is also a huge time sink</a:t>
            </a:r>
          </a:p>
          <a:p>
            <a:r>
              <a:rPr lang="en-US" dirty="0"/>
              <a:t>We will add an index for HKID_PARTIAL in CR3_INDV_OFFR</a:t>
            </a:r>
          </a:p>
          <a:p>
            <a:r>
              <a:rPr lang="en-US" dirty="0"/>
              <a:t>Our main SQL changed from 3 seconds to 0.5 seconds.</a:t>
            </a:r>
          </a:p>
          <a:p>
            <a:endParaRPr 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245BF5-9362-4127-BB19-701073DC1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96" y="2958031"/>
            <a:ext cx="11263336" cy="33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813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9095-C417-4FDF-9393-2D0640696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3857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: round 2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751EB-9850-4F33-A8DA-0CD204993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1345"/>
            <a:ext cx="10515600" cy="5225618"/>
          </a:xfrm>
        </p:spPr>
        <p:txBody>
          <a:bodyPr>
            <a:normAutofit/>
          </a:bodyPr>
          <a:lstStyle/>
          <a:p>
            <a:r>
              <a:rPr lang="en-US" dirty="0"/>
              <a:t>We removed the N+1 patterns, added the index and the endpoint API runs in 3 minutes.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F40D165-3264-4E37-B81E-3DD7B74901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3"/>
          <a:stretch/>
        </p:blipFill>
        <p:spPr>
          <a:xfrm>
            <a:off x="838200" y="1879100"/>
            <a:ext cx="10554615" cy="373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534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9095-C417-4FDF-9393-2D0640696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3857"/>
          </a:xfrm>
        </p:spPr>
        <p:txBody>
          <a:bodyPr>
            <a:normAutofit fontScale="90000"/>
          </a:bodyPr>
          <a:lstStyle/>
          <a:p>
            <a:r>
              <a:rPr lang="en-US" dirty="0"/>
              <a:t>Profiler : round 2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751EB-9850-4F33-A8DA-0CD204993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1345"/>
            <a:ext cx="10515600" cy="522561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78E4C417-0B6E-4550-B629-6D51B8AD75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19615"/>
          <a:stretch/>
        </p:blipFill>
        <p:spPr>
          <a:xfrm>
            <a:off x="323267" y="868227"/>
            <a:ext cx="9596587" cy="596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699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9095-C417-4FDF-9393-2D0640696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3857"/>
          </a:xfrm>
        </p:spPr>
        <p:txBody>
          <a:bodyPr>
            <a:normAutofit fontScale="90000"/>
          </a:bodyPr>
          <a:lstStyle/>
          <a:p>
            <a:r>
              <a:rPr lang="en-US" dirty="0"/>
              <a:t>Spring </a:t>
            </a:r>
            <a:r>
              <a:rPr lang="en-US" dirty="0" err="1"/>
              <a:t>MessageSource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751EB-9850-4F33-A8DA-0CD204993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1345"/>
            <a:ext cx="10515600" cy="5225618"/>
          </a:xfrm>
        </p:spPr>
        <p:txBody>
          <a:bodyPr>
            <a:normAutofit/>
          </a:bodyPr>
          <a:lstStyle/>
          <a:p>
            <a:r>
              <a:rPr lang="en-US" dirty="0"/>
              <a:t>This is the </a:t>
            </a:r>
            <a:r>
              <a:rPr lang="en-US" dirty="0" err="1"/>
              <a:t>messageSource</a:t>
            </a:r>
            <a:r>
              <a:rPr lang="en-US" dirty="0"/>
              <a:t> @Bean definition in Spring</a:t>
            </a:r>
          </a:p>
          <a:p>
            <a:r>
              <a:rPr lang="en-US" dirty="0"/>
              <a:t>Why is </a:t>
            </a:r>
            <a:r>
              <a:rPr lang="en-US" dirty="0" err="1"/>
              <a:t>getMessage</a:t>
            </a:r>
            <a:r>
              <a:rPr lang="en-US" dirty="0"/>
              <a:t> taking so much unexpected time?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D2C89613-C4A5-49FD-97FB-8D835063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9380"/>
            <a:ext cx="11107921" cy="322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232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9095-C417-4FDF-9393-2D0640696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3857"/>
          </a:xfrm>
        </p:spPr>
        <p:txBody>
          <a:bodyPr>
            <a:normAutofit fontScale="90000"/>
          </a:bodyPr>
          <a:lstStyle/>
          <a:p>
            <a:r>
              <a:rPr lang="en-US" dirty="0"/>
              <a:t>Spring </a:t>
            </a:r>
            <a:r>
              <a:rPr lang="en-US" dirty="0" err="1"/>
              <a:t>MessageSource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751EB-9850-4F33-A8DA-0CD204993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1345"/>
            <a:ext cx="10515600" cy="5225618"/>
          </a:xfrm>
        </p:spPr>
        <p:txBody>
          <a:bodyPr>
            <a:norm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https://docs.spring.io/spring-framework/docs/current/javadoc-api/org/springframework/context/support/AbstractResourceBasedMessageSource.html#setCacheSeconds-int-</a:t>
            </a:r>
            <a:endParaRPr lang="en-US" dirty="0"/>
          </a:p>
          <a:p>
            <a:r>
              <a:rPr lang="en-US" dirty="0"/>
              <a:t>According to Spring doc, a cache seconds of 0 means no cache. It follows that we are reading the properties files for every property message lookup (another form of N+1 pattern)</a:t>
            </a:r>
          </a:p>
          <a:p>
            <a:r>
              <a:rPr lang="en-US" dirty="0"/>
              <a:t>We should set a value such that no repeated property lookup within the same request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8F929334-05D8-49D7-B6DF-C74A87BEF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01" y="4692883"/>
            <a:ext cx="10914077" cy="216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386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9095-C417-4FDF-9393-2D0640696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3857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: round 3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751EB-9850-4F33-A8DA-0CD204993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1345"/>
            <a:ext cx="10515600" cy="5225618"/>
          </a:xfrm>
        </p:spPr>
        <p:txBody>
          <a:bodyPr>
            <a:normAutofit/>
          </a:bodyPr>
          <a:lstStyle/>
          <a:p>
            <a:r>
              <a:rPr lang="en-US" dirty="0"/>
              <a:t>We set the </a:t>
            </a:r>
            <a:r>
              <a:rPr lang="en-US" dirty="0" err="1"/>
              <a:t>cacheSeconds</a:t>
            </a:r>
            <a:r>
              <a:rPr lang="en-US" dirty="0"/>
              <a:t> to 120 seconds.</a:t>
            </a:r>
          </a:p>
          <a:p>
            <a:r>
              <a:rPr lang="en-US" dirty="0"/>
              <a:t>The endpoint runs in 54 seconds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89CCE80-28A1-4862-9ED3-A2CA521E75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4" t="17079" b="33663"/>
          <a:stretch/>
        </p:blipFill>
        <p:spPr>
          <a:xfrm>
            <a:off x="1034472" y="2004286"/>
            <a:ext cx="9153236" cy="322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610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9095-C417-4FDF-9393-2D0640696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3857"/>
          </a:xfrm>
        </p:spPr>
        <p:txBody>
          <a:bodyPr>
            <a:normAutofit fontScale="90000"/>
          </a:bodyPr>
          <a:lstStyle/>
          <a:p>
            <a:r>
              <a:rPr lang="en-US" dirty="0"/>
              <a:t>Profiler : round 3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751EB-9850-4F33-A8DA-0CD204993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1345"/>
            <a:ext cx="10515600" cy="522561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EFADB06-776A-4A0D-B4D8-A5CE9C67F0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4" t="19478"/>
          <a:stretch/>
        </p:blipFill>
        <p:spPr>
          <a:xfrm>
            <a:off x="138535" y="849752"/>
            <a:ext cx="9642773" cy="600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627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9095-C417-4FDF-9393-2D0640696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3857"/>
          </a:xfrm>
        </p:spPr>
        <p:txBody>
          <a:bodyPr>
            <a:normAutofit fontScale="90000"/>
          </a:bodyPr>
          <a:lstStyle/>
          <a:p>
            <a:r>
              <a:rPr lang="en-US" dirty="0"/>
              <a:t>Profiler: round 3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751EB-9850-4F33-A8DA-0CD204993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1345"/>
            <a:ext cx="4518891" cy="5225618"/>
          </a:xfrm>
        </p:spPr>
        <p:txBody>
          <a:bodyPr>
            <a:normAutofit/>
          </a:bodyPr>
          <a:lstStyle/>
          <a:p>
            <a:r>
              <a:rPr lang="en-US" dirty="0"/>
              <a:t>Can you figure out why </a:t>
            </a:r>
            <a:r>
              <a:rPr lang="en-US" dirty="0" err="1"/>
              <a:t>getSystemDateTime</a:t>
            </a:r>
            <a:r>
              <a:rPr lang="en-US" dirty="0"/>
              <a:t>() is taking such a long time?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D36CC99-96B7-42FE-A6F1-3D20D9FB1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r="47273"/>
          <a:stretch/>
        </p:blipFill>
        <p:spPr>
          <a:xfrm>
            <a:off x="5357091" y="145565"/>
            <a:ext cx="6428509" cy="656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710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9095-C417-4FDF-9393-2D0640696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3857"/>
          </a:xfrm>
        </p:spPr>
        <p:txBody>
          <a:bodyPr>
            <a:normAutofit fontScale="90000"/>
          </a:bodyPr>
          <a:lstStyle/>
          <a:p>
            <a:r>
              <a:rPr lang="en-US" dirty="0"/>
              <a:t>Implicit N+1 Pattern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751EB-9850-4F33-A8DA-0CD204993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1345"/>
            <a:ext cx="10864273" cy="5225618"/>
          </a:xfrm>
        </p:spPr>
        <p:txBody>
          <a:bodyPr>
            <a:normAutofit/>
          </a:bodyPr>
          <a:lstStyle/>
          <a:p>
            <a:r>
              <a:rPr lang="en-US" dirty="0"/>
              <a:t>Count how many database queries issued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73CEE37-002A-42B7-9814-13D2BD308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" t="8183" r="42121" b="4776"/>
          <a:stretch/>
        </p:blipFill>
        <p:spPr>
          <a:xfrm>
            <a:off x="85552" y="1704979"/>
            <a:ext cx="5711493" cy="5100924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8BC4303-6D82-4187-B074-108E7C2EB0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" t="8183" r="40758" b="4776"/>
          <a:stretch/>
        </p:blipFill>
        <p:spPr>
          <a:xfrm>
            <a:off x="5883564" y="1637867"/>
            <a:ext cx="5988555" cy="52074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D5D04E-95C3-4687-8483-900B561258CB}"/>
              </a:ext>
            </a:extLst>
          </p:cNvPr>
          <p:cNvSpPr/>
          <p:nvPr/>
        </p:nvSpPr>
        <p:spPr>
          <a:xfrm>
            <a:off x="5883564" y="2817430"/>
            <a:ext cx="5902036" cy="1586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349A64-A5A7-4495-B136-68070978B22B}"/>
              </a:ext>
            </a:extLst>
          </p:cNvPr>
          <p:cNvCxnSpPr>
            <a:cxnSpLocks/>
          </p:cNvCxnSpPr>
          <p:nvPr/>
        </p:nvCxnSpPr>
        <p:spPr>
          <a:xfrm flipH="1">
            <a:off x="10845801" y="3011648"/>
            <a:ext cx="2612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2CC55A-C284-437F-B715-43EEFC58EE19}"/>
              </a:ext>
            </a:extLst>
          </p:cNvPr>
          <p:cNvCxnSpPr>
            <a:cxnSpLocks/>
          </p:cNvCxnSpPr>
          <p:nvPr/>
        </p:nvCxnSpPr>
        <p:spPr>
          <a:xfrm flipH="1">
            <a:off x="10486472" y="3147270"/>
            <a:ext cx="2612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A0EA66-6893-4B04-BFA1-401580D2E23E}"/>
              </a:ext>
            </a:extLst>
          </p:cNvPr>
          <p:cNvCxnSpPr>
            <a:cxnSpLocks/>
          </p:cNvCxnSpPr>
          <p:nvPr/>
        </p:nvCxnSpPr>
        <p:spPr>
          <a:xfrm flipH="1">
            <a:off x="10310303" y="3281494"/>
            <a:ext cx="2612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33F609-58D0-4AE7-8E97-524F6D2AF80C}"/>
              </a:ext>
            </a:extLst>
          </p:cNvPr>
          <p:cNvCxnSpPr>
            <a:cxnSpLocks/>
          </p:cNvCxnSpPr>
          <p:nvPr/>
        </p:nvCxnSpPr>
        <p:spPr>
          <a:xfrm flipH="1">
            <a:off x="10511639" y="3390551"/>
            <a:ext cx="2612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C1EF5C-0E19-4990-947A-48BD6CB7E5B7}"/>
              </a:ext>
            </a:extLst>
          </p:cNvPr>
          <p:cNvCxnSpPr>
            <a:cxnSpLocks/>
          </p:cNvCxnSpPr>
          <p:nvPr/>
        </p:nvCxnSpPr>
        <p:spPr>
          <a:xfrm flipH="1">
            <a:off x="10617083" y="3499608"/>
            <a:ext cx="2612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C7DEB0-2074-4749-84CA-8E743BBBD18D}"/>
              </a:ext>
            </a:extLst>
          </p:cNvPr>
          <p:cNvCxnSpPr>
            <a:cxnSpLocks/>
          </p:cNvCxnSpPr>
          <p:nvPr/>
        </p:nvCxnSpPr>
        <p:spPr>
          <a:xfrm flipH="1">
            <a:off x="10976412" y="3629001"/>
            <a:ext cx="2612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45DB39-0EE8-419B-82F5-AC939505043F}"/>
              </a:ext>
            </a:extLst>
          </p:cNvPr>
          <p:cNvCxnSpPr>
            <a:cxnSpLocks/>
          </p:cNvCxnSpPr>
          <p:nvPr/>
        </p:nvCxnSpPr>
        <p:spPr>
          <a:xfrm flipH="1">
            <a:off x="11286805" y="3734500"/>
            <a:ext cx="2612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2A331E-7621-4FE8-A04F-5947863330AB}"/>
              </a:ext>
            </a:extLst>
          </p:cNvPr>
          <p:cNvCxnSpPr>
            <a:cxnSpLocks/>
          </p:cNvCxnSpPr>
          <p:nvPr/>
        </p:nvCxnSpPr>
        <p:spPr>
          <a:xfrm flipH="1">
            <a:off x="10429147" y="3982674"/>
            <a:ext cx="2612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D39962-5B61-4DE7-AF4C-BC41CFB41899}"/>
              </a:ext>
            </a:extLst>
          </p:cNvPr>
          <p:cNvCxnSpPr>
            <a:cxnSpLocks/>
          </p:cNvCxnSpPr>
          <p:nvPr/>
        </p:nvCxnSpPr>
        <p:spPr>
          <a:xfrm flipH="1">
            <a:off x="10429147" y="4222460"/>
            <a:ext cx="2612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ED43713-7232-4184-A49D-F2304CFA71FA}"/>
              </a:ext>
            </a:extLst>
          </p:cNvPr>
          <p:cNvSpPr/>
          <p:nvPr/>
        </p:nvSpPr>
        <p:spPr>
          <a:xfrm>
            <a:off x="6891641" y="4815679"/>
            <a:ext cx="2545974" cy="1953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1C54FD-655D-4F56-B5C5-AAA52EF72C69}"/>
              </a:ext>
            </a:extLst>
          </p:cNvPr>
          <p:cNvSpPr txBox="1"/>
          <p:nvPr/>
        </p:nvSpPr>
        <p:spPr>
          <a:xfrm>
            <a:off x="9437615" y="4877891"/>
            <a:ext cx="1404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 Database query</a:t>
            </a:r>
            <a:endParaRPr lang="en-HK" sz="12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2605DF-EE49-48D7-ACD8-72552FE03E6E}"/>
              </a:ext>
            </a:extLst>
          </p:cNvPr>
          <p:cNvSpPr txBox="1"/>
          <p:nvPr/>
        </p:nvSpPr>
        <p:spPr>
          <a:xfrm>
            <a:off x="9024354" y="4385614"/>
            <a:ext cx="1404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9 Database queries</a:t>
            </a:r>
            <a:endParaRPr lang="en-HK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633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F3918-6B52-49B0-8C7B-CA2A292EB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A : Code</a:t>
            </a:r>
            <a:endParaRPr lang="en-H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C6F6C8-FCAF-4237-A77F-48A3E5071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8" y="1266918"/>
            <a:ext cx="7835468" cy="561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126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9095-C417-4FDF-9393-2D0640696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3857"/>
          </a:xfrm>
        </p:spPr>
        <p:txBody>
          <a:bodyPr>
            <a:normAutofit fontScale="90000"/>
          </a:bodyPr>
          <a:lstStyle/>
          <a:p>
            <a:r>
              <a:rPr lang="en-US" dirty="0"/>
              <a:t>Remove the implicit N+1 Pattern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751EB-9850-4F33-A8DA-0CD204993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1345"/>
            <a:ext cx="10864273" cy="5225618"/>
          </a:xfrm>
        </p:spPr>
        <p:txBody>
          <a:bodyPr>
            <a:normAutofit/>
          </a:bodyPr>
          <a:lstStyle/>
          <a:p>
            <a:r>
              <a:rPr lang="en-US" dirty="0"/>
              <a:t>Retrieve the system date only once and pass to each </a:t>
            </a:r>
            <a:r>
              <a:rPr lang="en-US" dirty="0" err="1"/>
              <a:t>getRemarks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C495404-3005-4C5A-B20D-6277722C7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0" y="1509669"/>
            <a:ext cx="8314140" cy="490770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0305CF-5A5C-4FA8-841D-D2FA9FEC6C91}"/>
              </a:ext>
            </a:extLst>
          </p:cNvPr>
          <p:cNvCxnSpPr>
            <a:cxnSpLocks/>
          </p:cNvCxnSpPr>
          <p:nvPr/>
        </p:nvCxnSpPr>
        <p:spPr>
          <a:xfrm flipH="1">
            <a:off x="7824947" y="3266114"/>
            <a:ext cx="2612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36D476A-5623-4B43-9371-ECB015CDAB68}"/>
              </a:ext>
            </a:extLst>
          </p:cNvPr>
          <p:cNvCxnSpPr>
            <a:cxnSpLocks/>
          </p:cNvCxnSpPr>
          <p:nvPr/>
        </p:nvCxnSpPr>
        <p:spPr>
          <a:xfrm flipH="1">
            <a:off x="7824947" y="3712129"/>
            <a:ext cx="2612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97C7FF-2BFB-4571-AFB2-6D03FF409529}"/>
              </a:ext>
            </a:extLst>
          </p:cNvPr>
          <p:cNvCxnSpPr>
            <a:cxnSpLocks/>
          </p:cNvCxnSpPr>
          <p:nvPr/>
        </p:nvCxnSpPr>
        <p:spPr>
          <a:xfrm flipH="1">
            <a:off x="7824947" y="4207079"/>
            <a:ext cx="2612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24C5B4-E8CA-474C-859B-CF6CB38EAEC8}"/>
              </a:ext>
            </a:extLst>
          </p:cNvPr>
          <p:cNvCxnSpPr>
            <a:cxnSpLocks/>
          </p:cNvCxnSpPr>
          <p:nvPr/>
        </p:nvCxnSpPr>
        <p:spPr>
          <a:xfrm flipH="1">
            <a:off x="7664973" y="5096312"/>
            <a:ext cx="2612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1A13E5-A190-438A-B52E-2E096A7CBB3F}"/>
              </a:ext>
            </a:extLst>
          </p:cNvPr>
          <p:cNvCxnSpPr>
            <a:cxnSpLocks/>
          </p:cNvCxnSpPr>
          <p:nvPr/>
        </p:nvCxnSpPr>
        <p:spPr>
          <a:xfrm flipH="1">
            <a:off x="7664973" y="5557707"/>
            <a:ext cx="2612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7979F0-5F62-4DA9-84C1-1CFC297A7531}"/>
              </a:ext>
            </a:extLst>
          </p:cNvPr>
          <p:cNvCxnSpPr>
            <a:cxnSpLocks/>
          </p:cNvCxnSpPr>
          <p:nvPr/>
        </p:nvCxnSpPr>
        <p:spPr>
          <a:xfrm flipH="1">
            <a:off x="7673362" y="6010712"/>
            <a:ext cx="26122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698439-8D55-4406-A898-9BF91B61DC36}"/>
              </a:ext>
            </a:extLst>
          </p:cNvPr>
          <p:cNvCxnSpPr>
            <a:cxnSpLocks/>
          </p:cNvCxnSpPr>
          <p:nvPr/>
        </p:nvCxnSpPr>
        <p:spPr>
          <a:xfrm flipV="1">
            <a:off x="4328136" y="1715549"/>
            <a:ext cx="0" cy="2726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9944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9095-C417-4FDF-9393-2D0640696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3857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: round 4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751EB-9850-4F33-A8DA-0CD204993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1345"/>
            <a:ext cx="10515600" cy="5225618"/>
          </a:xfrm>
        </p:spPr>
        <p:txBody>
          <a:bodyPr>
            <a:normAutofit/>
          </a:bodyPr>
          <a:lstStyle/>
          <a:p>
            <a:r>
              <a:rPr lang="en-US" dirty="0"/>
              <a:t>We removed the implicit N+1 pattern.</a:t>
            </a:r>
          </a:p>
          <a:p>
            <a:r>
              <a:rPr lang="en-US" dirty="0"/>
              <a:t>The endpoint runs in under 2 seconds.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AD3E9DC-F0B4-4604-834A-6D75A493C1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6" t="17023" b="31513"/>
          <a:stretch/>
        </p:blipFill>
        <p:spPr>
          <a:xfrm>
            <a:off x="1145309" y="2032000"/>
            <a:ext cx="9134764" cy="336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118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3E43-DD88-4317-84DB-689E2F6D9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CF826-B307-44D5-A5F4-A6F6F5B7D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37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KISS principle</a:t>
            </a:r>
          </a:p>
          <a:p>
            <a:r>
              <a:rPr lang="en-US" dirty="0"/>
              <a:t>80-20 principle</a:t>
            </a:r>
          </a:p>
          <a:p>
            <a:r>
              <a:rPr lang="en-US" dirty="0"/>
              <a:t>Do NOT create unnecessary objects</a:t>
            </a:r>
          </a:p>
          <a:p>
            <a:r>
              <a:rPr lang="en-US" dirty="0"/>
              <a:t>Do NOT perform unnecessary actions</a:t>
            </a:r>
          </a:p>
          <a:p>
            <a:r>
              <a:rPr lang="en-US" dirty="0"/>
              <a:t>Set JDBC fetch size</a:t>
            </a:r>
          </a:p>
          <a:p>
            <a:r>
              <a:rPr lang="en-US" dirty="0"/>
              <a:t>Use API calls or other libraries whenever appropriate</a:t>
            </a:r>
          </a:p>
          <a:p>
            <a:r>
              <a:rPr lang="en-US" dirty="0"/>
              <a:t>Know your limits</a:t>
            </a:r>
          </a:p>
          <a:p>
            <a:r>
              <a:rPr lang="en-US" dirty="0"/>
              <a:t>Reduce the search space if too large to handle</a:t>
            </a:r>
          </a:p>
          <a:p>
            <a:r>
              <a:rPr lang="en-US" dirty="0"/>
              <a:t>No N+1 patterns</a:t>
            </a:r>
          </a:p>
          <a:p>
            <a:r>
              <a:rPr lang="en-US" dirty="0"/>
              <a:t>Performance tuning is an iterative process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0064113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CD6DE-2178-46FE-BC1B-40D5D546C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5F6BE-00A7-4A32-A899-C3AB3F7E7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tuning project, the presentation and other materials will be shared in</a:t>
            </a:r>
          </a:p>
          <a:p>
            <a:r>
              <a:rPr lang="en-US" dirty="0">
                <a:hlinkClick r:id="rId2"/>
              </a:rPr>
              <a:t>https://varmeego.sharepoint.com/:f:/s/Project-CRICRIS/ErBWT00dFRVMixdSzbiWOy0BU0mf786kAQ9DBNF0_8ZZxw?e=NN7IVE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913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B202C-4791-49D6-BABA-5894C4878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A : Review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808BA-A292-48F8-BEE6-D98B3CBE3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need to store the fragments into a list for our further processing?</a:t>
            </a:r>
          </a:p>
          <a:p>
            <a:r>
              <a:rPr lang="en-US" dirty="0"/>
              <a:t>Creating objects like </a:t>
            </a:r>
            <a:r>
              <a:rPr lang="en-US" dirty="0" err="1"/>
              <a:t>ArrayList</a:t>
            </a:r>
            <a:r>
              <a:rPr lang="en-US" dirty="0"/>
              <a:t> isn’t free, especially when you need to do it 1.8G times</a:t>
            </a:r>
          </a:p>
          <a:p>
            <a:r>
              <a:rPr lang="en-US" dirty="0"/>
              <a:t>Strategy could be changed as follows:</a:t>
            </a:r>
          </a:p>
          <a:p>
            <a:endParaRPr lang="en-US" dirty="0"/>
          </a:p>
          <a:p>
            <a:r>
              <a:rPr lang="en-US" dirty="0"/>
              <a:t>For each 500 characters in the input string</a:t>
            </a:r>
          </a:p>
          <a:p>
            <a:r>
              <a:rPr lang="en-US" dirty="0"/>
              <a:t>Perform the replacement</a:t>
            </a:r>
          </a:p>
          <a:p>
            <a:r>
              <a:rPr lang="en-US" dirty="0"/>
              <a:t>Join the output by the specified pattern</a:t>
            </a:r>
          </a:p>
          <a:p>
            <a:endParaRPr lang="en-US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268114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21477</TotalTime>
  <Words>4397</Words>
  <Application>Microsoft Office PowerPoint</Application>
  <PresentationFormat>Widescreen</PresentationFormat>
  <Paragraphs>611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8" baseType="lpstr">
      <vt:lpstr>Arial</vt:lpstr>
      <vt:lpstr>Calibri</vt:lpstr>
      <vt:lpstr>Calibri Light</vt:lpstr>
      <vt:lpstr>Courier New</vt:lpstr>
      <vt:lpstr>Office Theme</vt:lpstr>
      <vt:lpstr>DCM Tuning Skill Share Session</vt:lpstr>
      <vt:lpstr>Objectives</vt:lpstr>
      <vt:lpstr>Performance</vt:lpstr>
      <vt:lpstr>About this sharing session</vt:lpstr>
      <vt:lpstr>Scenario 1 </vt:lpstr>
      <vt:lpstr>Example</vt:lpstr>
      <vt:lpstr>Strategy A</vt:lpstr>
      <vt:lpstr>Strategy A : Code</vt:lpstr>
      <vt:lpstr>Strategy A : Review</vt:lpstr>
      <vt:lpstr>Strategy B: Split and Merge on-the-fly</vt:lpstr>
      <vt:lpstr>Strategy C: Operate on the char array instead</vt:lpstr>
      <vt:lpstr>Strategy D: A “caching” approach</vt:lpstr>
      <vt:lpstr>Question</vt:lpstr>
      <vt:lpstr>Tuning Demo 1</vt:lpstr>
      <vt:lpstr>Demo 1 : JUnit</vt:lpstr>
      <vt:lpstr>Demo 1 : JMH</vt:lpstr>
      <vt:lpstr>Demo 1 : Conclusion</vt:lpstr>
      <vt:lpstr>Lesson</vt:lpstr>
      <vt:lpstr>Scenario 2: DCM Conversion</vt:lpstr>
      <vt:lpstr>Example</vt:lpstr>
      <vt:lpstr>Strategy 2A: Naive</vt:lpstr>
      <vt:lpstr>Performance : Study the Bottleneck</vt:lpstr>
      <vt:lpstr>The Original Code</vt:lpstr>
      <vt:lpstr>Profiling</vt:lpstr>
      <vt:lpstr>Profiling</vt:lpstr>
      <vt:lpstr>Profiling</vt:lpstr>
      <vt:lpstr>JDBC Fetch Size</vt:lpstr>
      <vt:lpstr>Tuning Demo 2</vt:lpstr>
      <vt:lpstr>Demo 2 : Conclusion</vt:lpstr>
      <vt:lpstr>Demo2 : JMH </vt:lpstr>
      <vt:lpstr>Lesson</vt:lpstr>
      <vt:lpstr>JDBC Fetch Size</vt:lpstr>
      <vt:lpstr>Check File Size</vt:lpstr>
      <vt:lpstr>Check File Size</vt:lpstr>
      <vt:lpstr>Parallel</vt:lpstr>
      <vt:lpstr>Parallel</vt:lpstr>
      <vt:lpstr>JDBC Upper Bound</vt:lpstr>
      <vt:lpstr>Generate SQL</vt:lpstr>
      <vt:lpstr>Scenario 3</vt:lpstr>
      <vt:lpstr>Example</vt:lpstr>
      <vt:lpstr>Strategy 3A: Naive</vt:lpstr>
      <vt:lpstr>Tuning Demo 3</vt:lpstr>
      <vt:lpstr>Demo3 : Conclusion</vt:lpstr>
      <vt:lpstr>Lesson</vt:lpstr>
      <vt:lpstr>Strategy 3B</vt:lpstr>
      <vt:lpstr>N +1 patterns : other examples</vt:lpstr>
      <vt:lpstr>N +1 patterns : other examples</vt:lpstr>
      <vt:lpstr>N +1 patterns : other examples</vt:lpstr>
      <vt:lpstr>Scenario 4</vt:lpstr>
      <vt:lpstr>Example</vt:lpstr>
      <vt:lpstr>Strategy 4A: Naive</vt:lpstr>
      <vt:lpstr>Hint</vt:lpstr>
      <vt:lpstr>Strategy 4B: Filter multibyte columns</vt:lpstr>
      <vt:lpstr>Find out Chinese columns</vt:lpstr>
      <vt:lpstr>Find out Chinese columns</vt:lpstr>
      <vt:lpstr>Reduce the search space</vt:lpstr>
      <vt:lpstr>Strategy 4C: Pure JDBC </vt:lpstr>
      <vt:lpstr>Strategy 4C</vt:lpstr>
      <vt:lpstr>Strategy 4C</vt:lpstr>
      <vt:lpstr>Strategy 4C</vt:lpstr>
      <vt:lpstr>Scenario 5</vt:lpstr>
      <vt:lpstr>Profiler</vt:lpstr>
      <vt:lpstr>codePointAt</vt:lpstr>
      <vt:lpstr>Tuning Demo 4</vt:lpstr>
      <vt:lpstr>Demo4 : Conclusion</vt:lpstr>
      <vt:lpstr>Bonus Scenario</vt:lpstr>
      <vt:lpstr>Profiler</vt:lpstr>
      <vt:lpstr>N + 1 Problem</vt:lpstr>
      <vt:lpstr>N + 1 Problem</vt:lpstr>
      <vt:lpstr>Remove the N+1 pattern</vt:lpstr>
      <vt:lpstr>Index</vt:lpstr>
      <vt:lpstr>Performance : round 2</vt:lpstr>
      <vt:lpstr>Profiler : round 2</vt:lpstr>
      <vt:lpstr>Spring MessageSource</vt:lpstr>
      <vt:lpstr>Spring MessageSource</vt:lpstr>
      <vt:lpstr>Performance : round 3</vt:lpstr>
      <vt:lpstr>Profiler : round 3</vt:lpstr>
      <vt:lpstr>Profiler: round 3</vt:lpstr>
      <vt:lpstr>Implicit N+1 Pattern</vt:lpstr>
      <vt:lpstr>Remove the implicit N+1 Pattern</vt:lpstr>
      <vt:lpstr>Performance : round 4</vt:lpstr>
      <vt:lpstr>Summary</vt:lpstr>
      <vt:lpstr>Resource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 Ming</dc:creator>
  <cp:lastModifiedBy>Albert Ming</cp:lastModifiedBy>
  <cp:revision>257</cp:revision>
  <dcterms:created xsi:type="dcterms:W3CDTF">2021-07-23T07:02:50Z</dcterms:created>
  <dcterms:modified xsi:type="dcterms:W3CDTF">2022-02-22T03:17:53Z</dcterms:modified>
</cp:coreProperties>
</file>